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Cabin Bold" charset="1" panose="00000800000000000000"/>
      <p:regular r:id="rId16"/>
    </p:embeddedFont>
    <p:embeddedFont>
      <p:font typeface="Cabin" charset="1" panose="00000500000000000000"/>
      <p:regular r:id="rId17"/>
    </p:embeddedFont>
    <p:embeddedFont>
      <p:font typeface="Cabin Semi-Bold" charset="1" panose="000007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2.png>
</file>

<file path=ppt/media/image3.svg>
</file>

<file path=ppt/media/image4.jpeg>
</file>

<file path=ppt/media/image5.jpeg>
</file>

<file path=ppt/media/image6.pn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jpeg" Type="http://schemas.openxmlformats.org/officeDocument/2006/relationships/image"/><Relationship Id="rId4" Target="../media/image6.png" Type="http://schemas.openxmlformats.org/officeDocument/2006/relationships/image"/><Relationship Id="rId5" Target="../media/image7.jpeg" Type="http://schemas.openxmlformats.org/officeDocument/2006/relationships/image"/><Relationship Id="rId6" Target="../media/image8.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544426" y="4579783"/>
            <a:ext cx="7015536" cy="4293235"/>
          </a:xfrm>
          <a:prstGeom prst="rect">
            <a:avLst/>
          </a:prstGeom>
        </p:spPr>
        <p:txBody>
          <a:bodyPr anchor="t" rtlCol="false" tIns="0" lIns="0" bIns="0" rIns="0">
            <a:spAutoFit/>
          </a:bodyPr>
          <a:lstStyle/>
          <a:p>
            <a:pPr algn="l" marL="0" indent="0" lvl="0">
              <a:lnSpc>
                <a:spcPts val="10890"/>
              </a:lnSpc>
            </a:pPr>
            <a:r>
              <a:rPr lang="en-US" b="true" sz="9000" spc="270">
                <a:solidFill>
                  <a:srgbClr val="1836B2"/>
                </a:solidFill>
                <a:latin typeface="Cabin Bold"/>
                <a:ea typeface="Cabin Bold"/>
                <a:cs typeface="Cabin Bold"/>
                <a:sym typeface="Cabin Bold"/>
              </a:rPr>
              <a:t>NHẬN</a:t>
            </a:r>
            <a:r>
              <a:rPr lang="en-US" b="true" sz="9000" spc="270" u="none">
                <a:solidFill>
                  <a:srgbClr val="1836B2"/>
                </a:solidFill>
                <a:latin typeface="Cabin Bold"/>
                <a:ea typeface="Cabin Bold"/>
                <a:cs typeface="Cabin Bold"/>
                <a:sym typeface="Cabin Bold"/>
              </a:rPr>
              <a:t> DIỆN </a:t>
            </a:r>
          </a:p>
          <a:p>
            <a:pPr algn="l" marL="0" indent="0" lvl="0">
              <a:lnSpc>
                <a:spcPts val="10890"/>
              </a:lnSpc>
            </a:pPr>
            <a:r>
              <a:rPr lang="en-US" b="true" sz="9000" spc="270" u="none">
                <a:solidFill>
                  <a:srgbClr val="1836B2"/>
                </a:solidFill>
                <a:latin typeface="Cabin Bold"/>
                <a:ea typeface="Cabin Bold"/>
                <a:cs typeface="Cabin Bold"/>
                <a:sym typeface="Cabin Bold"/>
              </a:rPr>
              <a:t>HÌNH ẢNH</a:t>
            </a:r>
          </a:p>
          <a:p>
            <a:pPr algn="l" marL="0" indent="0" lvl="0">
              <a:lnSpc>
                <a:spcPts val="12099"/>
              </a:lnSpc>
            </a:pPr>
          </a:p>
        </p:txBody>
      </p:sp>
      <p:grpSp>
        <p:nvGrpSpPr>
          <p:cNvPr name="Group 3" id="3"/>
          <p:cNvGrpSpPr/>
          <p:nvPr/>
        </p:nvGrpSpPr>
        <p:grpSpPr>
          <a:xfrm rot="0">
            <a:off x="-2895916" y="831690"/>
            <a:ext cx="10918940" cy="9455310"/>
            <a:chOff x="0" y="0"/>
            <a:chExt cx="4282440" cy="3708400"/>
          </a:xfrm>
        </p:grpSpPr>
        <p:sp>
          <p:nvSpPr>
            <p:cNvPr name="Freeform 4" id="4"/>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3701" t="0" r="-33761" b="-13562"/>
              </a:stretch>
            </a:blipFill>
          </p:spPr>
        </p:sp>
      </p:grpSp>
      <p:grpSp>
        <p:nvGrpSpPr>
          <p:cNvPr name="Group 5" id="5"/>
          <p:cNvGrpSpPr/>
          <p:nvPr/>
        </p:nvGrpSpPr>
        <p:grpSpPr>
          <a:xfrm rot="0">
            <a:off x="4105179" y="8090781"/>
            <a:ext cx="4742962" cy="4392438"/>
            <a:chOff x="0" y="0"/>
            <a:chExt cx="5800804" cy="5372100"/>
          </a:xfrm>
        </p:grpSpPr>
        <p:sp>
          <p:nvSpPr>
            <p:cNvPr name="Freeform 6" id="6"/>
            <p:cNvSpPr/>
            <p:nvPr/>
          </p:nvSpPr>
          <p:spPr>
            <a:xfrm flipH="false" flipV="false" rot="0">
              <a:off x="0" y="0"/>
              <a:ext cx="5800804" cy="5372100"/>
            </a:xfrm>
            <a:custGeom>
              <a:avLst/>
              <a:gdLst/>
              <a:ahLst/>
              <a:cxnLst/>
              <a:rect r="r" b="b" t="t" l="l"/>
              <a:pathLst>
                <a:path h="5372100" w="5800804">
                  <a:moveTo>
                    <a:pt x="4250134" y="0"/>
                  </a:moveTo>
                  <a:lnTo>
                    <a:pt x="1550670" y="0"/>
                  </a:lnTo>
                  <a:lnTo>
                    <a:pt x="0" y="2686050"/>
                  </a:lnTo>
                  <a:lnTo>
                    <a:pt x="1550670" y="5372100"/>
                  </a:lnTo>
                  <a:lnTo>
                    <a:pt x="4250134" y="5372100"/>
                  </a:lnTo>
                  <a:lnTo>
                    <a:pt x="5800804" y="2686050"/>
                  </a:lnTo>
                  <a:lnTo>
                    <a:pt x="4250134" y="0"/>
                  </a:lnTo>
                  <a:close/>
                </a:path>
              </a:pathLst>
            </a:custGeom>
            <a:solidFill>
              <a:srgbClr val="A066CB"/>
            </a:solidFill>
          </p:spPr>
        </p:sp>
      </p:grpSp>
      <p:grpSp>
        <p:nvGrpSpPr>
          <p:cNvPr name="Group 7" id="7"/>
          <p:cNvGrpSpPr/>
          <p:nvPr/>
        </p:nvGrpSpPr>
        <p:grpSpPr>
          <a:xfrm rot="-10800000">
            <a:off x="-3602767" y="-3778684"/>
            <a:ext cx="10210354" cy="6226137"/>
            <a:chOff x="0" y="0"/>
            <a:chExt cx="8809804" cy="5372100"/>
          </a:xfrm>
        </p:grpSpPr>
        <p:sp>
          <p:nvSpPr>
            <p:cNvPr name="Freeform 8" id="8"/>
            <p:cNvSpPr/>
            <p:nvPr/>
          </p:nvSpPr>
          <p:spPr>
            <a:xfrm flipH="false" flipV="false" rot="0">
              <a:off x="0" y="0"/>
              <a:ext cx="8809803" cy="5372100"/>
            </a:xfrm>
            <a:custGeom>
              <a:avLst/>
              <a:gdLst/>
              <a:ahLst/>
              <a:cxnLst/>
              <a:rect r="r" b="b" t="t" l="l"/>
              <a:pathLst>
                <a:path h="5372100" w="8809803">
                  <a:moveTo>
                    <a:pt x="7259134" y="0"/>
                  </a:moveTo>
                  <a:lnTo>
                    <a:pt x="1550670" y="0"/>
                  </a:lnTo>
                  <a:lnTo>
                    <a:pt x="0" y="2686050"/>
                  </a:lnTo>
                  <a:lnTo>
                    <a:pt x="1550670" y="5372100"/>
                  </a:lnTo>
                  <a:lnTo>
                    <a:pt x="7259134" y="5372100"/>
                  </a:lnTo>
                  <a:lnTo>
                    <a:pt x="8809803" y="2686050"/>
                  </a:lnTo>
                  <a:lnTo>
                    <a:pt x="7259134" y="0"/>
                  </a:lnTo>
                  <a:close/>
                </a:path>
              </a:pathLst>
            </a:custGeom>
            <a:solidFill>
              <a:srgbClr val="1836B2"/>
            </a:solidFill>
          </p:spPr>
        </p:sp>
      </p:grpSp>
      <p:sp>
        <p:nvSpPr>
          <p:cNvPr name="TextBox 9" id="9"/>
          <p:cNvSpPr txBox="true"/>
          <p:nvPr/>
        </p:nvSpPr>
        <p:spPr>
          <a:xfrm rot="0">
            <a:off x="7416410" y="296073"/>
            <a:ext cx="9334071" cy="4293235"/>
          </a:xfrm>
          <a:prstGeom prst="rect">
            <a:avLst/>
          </a:prstGeom>
        </p:spPr>
        <p:txBody>
          <a:bodyPr anchor="t" rtlCol="false" tIns="0" lIns="0" bIns="0" rIns="0">
            <a:spAutoFit/>
          </a:bodyPr>
          <a:lstStyle/>
          <a:p>
            <a:pPr algn="l">
              <a:lnSpc>
                <a:spcPts val="10890"/>
              </a:lnSpc>
            </a:pPr>
            <a:r>
              <a:rPr lang="en-US" b="true" sz="9000" spc="270">
                <a:solidFill>
                  <a:srgbClr val="1836B2"/>
                </a:solidFill>
                <a:latin typeface="Cabin Bold"/>
                <a:ea typeface="Cabin Bold"/>
                <a:cs typeface="Cabin Bold"/>
                <a:sym typeface="Cabin Bold"/>
              </a:rPr>
              <a:t>BÁO CÁO ĐỒ ÁN NHÓM 12  </a:t>
            </a:r>
          </a:p>
          <a:p>
            <a:pPr algn="l" marL="0" indent="0" lvl="0">
              <a:lnSpc>
                <a:spcPts val="12099"/>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38985" y="1273708"/>
            <a:ext cx="8937630" cy="7739584"/>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39896" t="0" r="-8278" b="-14074"/>
              </a:stretch>
            </a:blipFill>
          </p:spPr>
        </p:sp>
      </p:grpSp>
      <p:sp>
        <p:nvSpPr>
          <p:cNvPr name="TextBox 4" id="4"/>
          <p:cNvSpPr txBox="true"/>
          <p:nvPr/>
        </p:nvSpPr>
        <p:spPr>
          <a:xfrm rot="0">
            <a:off x="6770048" y="2829968"/>
            <a:ext cx="11148683" cy="4453573"/>
          </a:xfrm>
          <a:prstGeom prst="rect">
            <a:avLst/>
          </a:prstGeom>
        </p:spPr>
        <p:txBody>
          <a:bodyPr anchor="t" rtlCol="false" tIns="0" lIns="0" bIns="0" rIns="0">
            <a:spAutoFit/>
          </a:bodyPr>
          <a:lstStyle/>
          <a:p>
            <a:pPr algn="ctr">
              <a:lnSpc>
                <a:spcPts val="8717"/>
              </a:lnSpc>
            </a:pPr>
            <a:r>
              <a:rPr lang="en-US" sz="7925" b="true">
                <a:solidFill>
                  <a:srgbClr val="1836B2"/>
                </a:solidFill>
                <a:latin typeface="Cabin Semi-Bold"/>
                <a:ea typeface="Cabin Semi-Bold"/>
                <a:cs typeface="Cabin Semi-Bold"/>
                <a:sym typeface="Cabin Semi-Bold"/>
              </a:rPr>
              <a:t>Cảm ơn thầy và các bạn đã lắng nghe bài thuyết trình của nhóm em </a:t>
            </a:r>
          </a:p>
          <a:p>
            <a:pPr algn="l" marL="0" indent="0" lvl="0">
              <a:lnSpc>
                <a:spcPts val="8717"/>
              </a:lnSpc>
              <a:spcBef>
                <a:spcPct val="0"/>
              </a:spcBef>
            </a:pPr>
          </a:p>
        </p:txBody>
      </p:sp>
      <p:grpSp>
        <p:nvGrpSpPr>
          <p:cNvPr name="Group 5" id="5"/>
          <p:cNvGrpSpPr/>
          <p:nvPr/>
        </p:nvGrpSpPr>
        <p:grpSpPr>
          <a:xfrm rot="-10800000">
            <a:off x="2314816" y="-2086793"/>
            <a:ext cx="6208021" cy="4173585"/>
            <a:chOff x="0" y="0"/>
            <a:chExt cx="7990758" cy="5372100"/>
          </a:xfrm>
        </p:grpSpPr>
        <p:sp>
          <p:nvSpPr>
            <p:cNvPr name="Freeform 6" id="6"/>
            <p:cNvSpPr/>
            <p:nvPr/>
          </p:nvSpPr>
          <p:spPr>
            <a:xfrm flipH="false" flipV="false" rot="0">
              <a:off x="0" y="0"/>
              <a:ext cx="7990758" cy="5372100"/>
            </a:xfrm>
            <a:custGeom>
              <a:avLst/>
              <a:gdLst/>
              <a:ahLst/>
              <a:cxnLst/>
              <a:rect r="r" b="b" t="t" l="l"/>
              <a:pathLst>
                <a:path h="5372100" w="7990758">
                  <a:moveTo>
                    <a:pt x="6440088" y="0"/>
                  </a:moveTo>
                  <a:lnTo>
                    <a:pt x="1550670" y="0"/>
                  </a:lnTo>
                  <a:lnTo>
                    <a:pt x="0" y="2686050"/>
                  </a:lnTo>
                  <a:lnTo>
                    <a:pt x="1550670" y="5372100"/>
                  </a:lnTo>
                  <a:lnTo>
                    <a:pt x="6440088" y="5372100"/>
                  </a:lnTo>
                  <a:lnTo>
                    <a:pt x="7990758" y="2686050"/>
                  </a:lnTo>
                  <a:lnTo>
                    <a:pt x="6440088" y="0"/>
                  </a:lnTo>
                  <a:close/>
                </a:path>
              </a:pathLst>
            </a:custGeom>
            <a:solidFill>
              <a:srgbClr val="1836B2"/>
            </a:solidFill>
          </p:spPr>
        </p:sp>
      </p:grpSp>
      <p:grpSp>
        <p:nvGrpSpPr>
          <p:cNvPr name="Group 7" id="7"/>
          <p:cNvGrpSpPr/>
          <p:nvPr/>
        </p:nvGrpSpPr>
        <p:grpSpPr>
          <a:xfrm rot="-10800000">
            <a:off x="-1093063" y="7283541"/>
            <a:ext cx="2963586" cy="3459503"/>
            <a:chOff x="0" y="0"/>
            <a:chExt cx="4602013" cy="5372100"/>
          </a:xfrm>
        </p:grpSpPr>
        <p:sp>
          <p:nvSpPr>
            <p:cNvPr name="Freeform 8" id="8"/>
            <p:cNvSpPr/>
            <p:nvPr/>
          </p:nvSpPr>
          <p:spPr>
            <a:xfrm flipH="false" flipV="false" rot="0">
              <a:off x="0" y="0"/>
              <a:ext cx="4602013" cy="5372100"/>
            </a:xfrm>
            <a:custGeom>
              <a:avLst/>
              <a:gdLst/>
              <a:ahLst/>
              <a:cxnLst/>
              <a:rect r="r" b="b" t="t" l="l"/>
              <a:pathLst>
                <a:path h="5372100" w="4602013">
                  <a:moveTo>
                    <a:pt x="3051343" y="0"/>
                  </a:moveTo>
                  <a:lnTo>
                    <a:pt x="1550670" y="0"/>
                  </a:lnTo>
                  <a:lnTo>
                    <a:pt x="0" y="2686050"/>
                  </a:lnTo>
                  <a:lnTo>
                    <a:pt x="1550670" y="5372100"/>
                  </a:lnTo>
                  <a:lnTo>
                    <a:pt x="3051343" y="5372100"/>
                  </a:lnTo>
                  <a:lnTo>
                    <a:pt x="4602013" y="2686050"/>
                  </a:lnTo>
                  <a:lnTo>
                    <a:pt x="3051343" y="0"/>
                  </a:lnTo>
                  <a:close/>
                </a:path>
              </a:pathLst>
            </a:custGeom>
            <a:solidFill>
              <a:srgbClr val="A066CB"/>
            </a:solidFill>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4522148" y="296661"/>
            <a:ext cx="9964391" cy="1276346"/>
          </a:xfrm>
          <a:prstGeom prst="rect">
            <a:avLst/>
          </a:prstGeom>
        </p:spPr>
        <p:txBody>
          <a:bodyPr anchor="t" rtlCol="false" tIns="0" lIns="0" bIns="0" rIns="0">
            <a:spAutoFit/>
          </a:bodyPr>
          <a:lstStyle/>
          <a:p>
            <a:pPr algn="l" marL="0" indent="0" lvl="0">
              <a:lnSpc>
                <a:spcPts val="9899"/>
              </a:lnSpc>
              <a:spcBef>
                <a:spcPct val="0"/>
              </a:spcBef>
            </a:pPr>
            <a:r>
              <a:rPr lang="en-US" b="true" sz="8999">
                <a:solidFill>
                  <a:srgbClr val="1836B2"/>
                </a:solidFill>
                <a:latin typeface="Cabin Bold"/>
                <a:ea typeface="Cabin Bold"/>
                <a:cs typeface="Cabin Bold"/>
                <a:sym typeface="Cabin Bold"/>
              </a:rPr>
              <a:t>Nội dung chính </a:t>
            </a:r>
          </a:p>
        </p:txBody>
      </p:sp>
      <p:grpSp>
        <p:nvGrpSpPr>
          <p:cNvPr name="Group 3" id="3"/>
          <p:cNvGrpSpPr/>
          <p:nvPr/>
        </p:nvGrpSpPr>
        <p:grpSpPr>
          <a:xfrm rot="0">
            <a:off x="13831077" y="-339670"/>
            <a:ext cx="9852713" cy="11676274"/>
            <a:chOff x="0" y="0"/>
            <a:chExt cx="13136951" cy="15568366"/>
          </a:xfrm>
        </p:grpSpPr>
        <p:sp>
          <p:nvSpPr>
            <p:cNvPr name="Freeform 4" id="4"/>
            <p:cNvSpPr/>
            <p:nvPr/>
          </p:nvSpPr>
          <p:spPr>
            <a:xfrm flipH="false" flipV="true" rot="0">
              <a:off x="0" y="0"/>
              <a:ext cx="10199044" cy="5823319"/>
            </a:xfrm>
            <a:custGeom>
              <a:avLst/>
              <a:gdLst/>
              <a:ahLst/>
              <a:cxnLst/>
              <a:rect r="r" b="b" t="t" l="l"/>
              <a:pathLst>
                <a:path h="5823319" w="10199044">
                  <a:moveTo>
                    <a:pt x="0" y="5823319"/>
                  </a:moveTo>
                  <a:lnTo>
                    <a:pt x="10199044" y="5823319"/>
                  </a:lnTo>
                  <a:lnTo>
                    <a:pt x="10199044" y="0"/>
                  </a:lnTo>
                  <a:lnTo>
                    <a:pt x="0" y="0"/>
                  </a:lnTo>
                  <a:lnTo>
                    <a:pt x="0" y="5823319"/>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nvGrpSpPr>
            <p:cNvPr name="Group 5" id="5"/>
            <p:cNvGrpSpPr/>
            <p:nvPr/>
          </p:nvGrpSpPr>
          <p:grpSpPr>
            <a:xfrm rot="-10800000">
              <a:off x="2115666" y="3513875"/>
              <a:ext cx="11021285" cy="12054491"/>
              <a:chOff x="0" y="0"/>
              <a:chExt cx="4911651" cy="5372100"/>
            </a:xfrm>
          </p:grpSpPr>
          <p:sp>
            <p:nvSpPr>
              <p:cNvPr name="Freeform 6" id="6"/>
              <p:cNvSpPr/>
              <p:nvPr/>
            </p:nvSpPr>
            <p:spPr>
              <a:xfrm flipH="false" flipV="false" rot="0">
                <a:off x="0" y="0"/>
                <a:ext cx="4911651" cy="5372100"/>
              </a:xfrm>
              <a:custGeom>
                <a:avLst/>
                <a:gdLst/>
                <a:ahLst/>
                <a:cxnLst/>
                <a:rect r="r" b="b" t="t" l="l"/>
                <a:pathLst>
                  <a:path h="5372100" w="4911651">
                    <a:moveTo>
                      <a:pt x="3360981" y="0"/>
                    </a:moveTo>
                    <a:lnTo>
                      <a:pt x="1550670" y="0"/>
                    </a:lnTo>
                    <a:lnTo>
                      <a:pt x="0" y="2686050"/>
                    </a:lnTo>
                    <a:lnTo>
                      <a:pt x="1550670" y="5372100"/>
                    </a:lnTo>
                    <a:lnTo>
                      <a:pt x="3360981" y="5372100"/>
                    </a:lnTo>
                    <a:lnTo>
                      <a:pt x="4911651" y="2686050"/>
                    </a:lnTo>
                    <a:lnTo>
                      <a:pt x="3360981" y="0"/>
                    </a:lnTo>
                    <a:close/>
                  </a:path>
                </a:pathLst>
              </a:custGeom>
              <a:solidFill>
                <a:srgbClr val="1836B2"/>
              </a:solidFill>
            </p:spPr>
          </p:sp>
        </p:grpSp>
      </p:grpSp>
      <p:sp>
        <p:nvSpPr>
          <p:cNvPr name="TextBox 7" id="7"/>
          <p:cNvSpPr txBox="true"/>
          <p:nvPr/>
        </p:nvSpPr>
        <p:spPr>
          <a:xfrm rot="0">
            <a:off x="1028700" y="3439703"/>
            <a:ext cx="12944954" cy="585790"/>
          </a:xfrm>
          <a:prstGeom prst="rect">
            <a:avLst/>
          </a:prstGeom>
        </p:spPr>
        <p:txBody>
          <a:bodyPr anchor="t" rtlCol="false" tIns="0" lIns="0" bIns="0" rIns="0">
            <a:spAutoFit/>
          </a:bodyPr>
          <a:lstStyle/>
          <a:p>
            <a:pPr algn="l" marL="0" indent="0" lvl="0">
              <a:lnSpc>
                <a:spcPts val="4537"/>
              </a:lnSpc>
              <a:spcBef>
                <a:spcPct val="0"/>
              </a:spcBef>
            </a:pPr>
            <a:r>
              <a:rPr lang="en-US" sz="4125">
                <a:solidFill>
                  <a:srgbClr val="1836B2"/>
                </a:solidFill>
                <a:latin typeface="Cabin"/>
                <a:ea typeface="Cabin"/>
                <a:cs typeface="Cabin"/>
                <a:sym typeface="Cabin"/>
              </a:rPr>
              <a:t>Chương I : Tổng quan về đề tài </a:t>
            </a:r>
          </a:p>
        </p:txBody>
      </p:sp>
      <p:sp>
        <p:nvSpPr>
          <p:cNvPr name="TextBox 8" id="8"/>
          <p:cNvSpPr txBox="true"/>
          <p:nvPr/>
        </p:nvSpPr>
        <p:spPr>
          <a:xfrm rot="0">
            <a:off x="1028700" y="4254093"/>
            <a:ext cx="12944954" cy="585790"/>
          </a:xfrm>
          <a:prstGeom prst="rect">
            <a:avLst/>
          </a:prstGeom>
        </p:spPr>
        <p:txBody>
          <a:bodyPr anchor="t" rtlCol="false" tIns="0" lIns="0" bIns="0" rIns="0">
            <a:spAutoFit/>
          </a:bodyPr>
          <a:lstStyle/>
          <a:p>
            <a:pPr algn="l" marL="0" indent="0" lvl="0">
              <a:lnSpc>
                <a:spcPts val="4537"/>
              </a:lnSpc>
              <a:spcBef>
                <a:spcPct val="0"/>
              </a:spcBef>
            </a:pPr>
            <a:r>
              <a:rPr lang="en-US" sz="4125">
                <a:solidFill>
                  <a:srgbClr val="1836B2"/>
                </a:solidFill>
                <a:latin typeface="Cabin"/>
                <a:ea typeface="Cabin"/>
                <a:cs typeface="Cabin"/>
                <a:sym typeface="Cabin"/>
              </a:rPr>
              <a:t>Chương II : Cơ sở lý thuyết và tổng quan tài liệu </a:t>
            </a:r>
          </a:p>
        </p:txBody>
      </p:sp>
      <p:sp>
        <p:nvSpPr>
          <p:cNvPr name="TextBox 9" id="9"/>
          <p:cNvSpPr txBox="true"/>
          <p:nvPr/>
        </p:nvSpPr>
        <p:spPr>
          <a:xfrm rot="0">
            <a:off x="1028700" y="5220883"/>
            <a:ext cx="12944954" cy="585790"/>
          </a:xfrm>
          <a:prstGeom prst="rect">
            <a:avLst/>
          </a:prstGeom>
        </p:spPr>
        <p:txBody>
          <a:bodyPr anchor="t" rtlCol="false" tIns="0" lIns="0" bIns="0" rIns="0">
            <a:spAutoFit/>
          </a:bodyPr>
          <a:lstStyle/>
          <a:p>
            <a:pPr algn="l" marL="0" indent="0" lvl="0">
              <a:lnSpc>
                <a:spcPts val="4537"/>
              </a:lnSpc>
              <a:spcBef>
                <a:spcPct val="0"/>
              </a:spcBef>
            </a:pPr>
            <a:r>
              <a:rPr lang="en-US" sz="4125">
                <a:solidFill>
                  <a:srgbClr val="1836B2"/>
                </a:solidFill>
                <a:latin typeface="Cabin"/>
                <a:ea typeface="Cabin"/>
                <a:cs typeface="Cabin"/>
                <a:sym typeface="Cabin"/>
              </a:rPr>
              <a:t>Chương III : Phương pháp nghiên cứu và xây dựng </a:t>
            </a:r>
          </a:p>
        </p:txBody>
      </p:sp>
      <p:sp>
        <p:nvSpPr>
          <p:cNvPr name="TextBox 10" id="10"/>
          <p:cNvSpPr txBox="true"/>
          <p:nvPr/>
        </p:nvSpPr>
        <p:spPr>
          <a:xfrm rot="0">
            <a:off x="1028700" y="6187673"/>
            <a:ext cx="12944954" cy="585790"/>
          </a:xfrm>
          <a:prstGeom prst="rect">
            <a:avLst/>
          </a:prstGeom>
        </p:spPr>
        <p:txBody>
          <a:bodyPr anchor="t" rtlCol="false" tIns="0" lIns="0" bIns="0" rIns="0">
            <a:spAutoFit/>
          </a:bodyPr>
          <a:lstStyle/>
          <a:p>
            <a:pPr algn="l" marL="0" indent="0" lvl="0">
              <a:lnSpc>
                <a:spcPts val="4537"/>
              </a:lnSpc>
              <a:spcBef>
                <a:spcPct val="0"/>
              </a:spcBef>
            </a:pPr>
            <a:r>
              <a:rPr lang="en-US" sz="4125">
                <a:solidFill>
                  <a:srgbClr val="1836B2"/>
                </a:solidFill>
                <a:latin typeface="Cabin"/>
                <a:ea typeface="Cabin"/>
                <a:cs typeface="Cabin"/>
                <a:sym typeface="Cabin"/>
              </a:rPr>
              <a:t>Chương IV : Kết quả </a:t>
            </a:r>
          </a:p>
        </p:txBody>
      </p:sp>
      <p:sp>
        <p:nvSpPr>
          <p:cNvPr name="TextBox 11" id="11"/>
          <p:cNvSpPr txBox="true"/>
          <p:nvPr/>
        </p:nvSpPr>
        <p:spPr>
          <a:xfrm rot="0">
            <a:off x="1028700" y="7009540"/>
            <a:ext cx="12944954" cy="585790"/>
          </a:xfrm>
          <a:prstGeom prst="rect">
            <a:avLst/>
          </a:prstGeom>
        </p:spPr>
        <p:txBody>
          <a:bodyPr anchor="t" rtlCol="false" tIns="0" lIns="0" bIns="0" rIns="0">
            <a:spAutoFit/>
          </a:bodyPr>
          <a:lstStyle/>
          <a:p>
            <a:pPr algn="l" marL="0" indent="0" lvl="0">
              <a:lnSpc>
                <a:spcPts val="4537"/>
              </a:lnSpc>
              <a:spcBef>
                <a:spcPct val="0"/>
              </a:spcBef>
            </a:pPr>
            <a:r>
              <a:rPr lang="en-US" sz="4125">
                <a:solidFill>
                  <a:srgbClr val="1836B2"/>
                </a:solidFill>
                <a:latin typeface="Cabin"/>
                <a:ea typeface="Cabin"/>
                <a:cs typeface="Cabin"/>
                <a:sym typeface="Cabin"/>
              </a:rPr>
              <a:t>Chương V : Kết luận và phát triển </a:t>
            </a:r>
          </a:p>
        </p:txBody>
      </p:sp>
      <p:grpSp>
        <p:nvGrpSpPr>
          <p:cNvPr name="Group 12" id="12"/>
          <p:cNvGrpSpPr/>
          <p:nvPr/>
        </p:nvGrpSpPr>
        <p:grpSpPr>
          <a:xfrm rot="-10800000">
            <a:off x="-1579997" y="-1309823"/>
            <a:ext cx="5927327" cy="2619647"/>
            <a:chOff x="0" y="0"/>
            <a:chExt cx="12155147" cy="5372100"/>
          </a:xfrm>
        </p:grpSpPr>
        <p:sp>
          <p:nvSpPr>
            <p:cNvPr name="Freeform 13" id="13"/>
            <p:cNvSpPr/>
            <p:nvPr/>
          </p:nvSpPr>
          <p:spPr>
            <a:xfrm flipH="false" flipV="false" rot="0">
              <a:off x="0" y="0"/>
              <a:ext cx="12155147" cy="5372100"/>
            </a:xfrm>
            <a:custGeom>
              <a:avLst/>
              <a:gdLst/>
              <a:ahLst/>
              <a:cxnLst/>
              <a:rect r="r" b="b" t="t" l="l"/>
              <a:pathLst>
                <a:path h="5372100" w="12155147">
                  <a:moveTo>
                    <a:pt x="10604477" y="0"/>
                  </a:moveTo>
                  <a:lnTo>
                    <a:pt x="1550670" y="0"/>
                  </a:lnTo>
                  <a:lnTo>
                    <a:pt x="0" y="2686050"/>
                  </a:lnTo>
                  <a:lnTo>
                    <a:pt x="1550670" y="5372100"/>
                  </a:lnTo>
                  <a:lnTo>
                    <a:pt x="10604477" y="5372100"/>
                  </a:lnTo>
                  <a:lnTo>
                    <a:pt x="12155147" y="2686050"/>
                  </a:lnTo>
                  <a:lnTo>
                    <a:pt x="10604477" y="0"/>
                  </a:lnTo>
                  <a:close/>
                </a:path>
              </a:pathLst>
            </a:custGeom>
            <a:solidFill>
              <a:srgbClr val="1836B2"/>
            </a:solid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00000">
            <a:off x="-1579997" y="-1309823"/>
            <a:ext cx="5927327" cy="2619647"/>
            <a:chOff x="0" y="0"/>
            <a:chExt cx="12155147" cy="5372100"/>
          </a:xfrm>
        </p:grpSpPr>
        <p:sp>
          <p:nvSpPr>
            <p:cNvPr name="Freeform 3" id="3"/>
            <p:cNvSpPr/>
            <p:nvPr/>
          </p:nvSpPr>
          <p:spPr>
            <a:xfrm flipH="false" flipV="false" rot="0">
              <a:off x="0" y="0"/>
              <a:ext cx="12155147" cy="5372100"/>
            </a:xfrm>
            <a:custGeom>
              <a:avLst/>
              <a:gdLst/>
              <a:ahLst/>
              <a:cxnLst/>
              <a:rect r="r" b="b" t="t" l="l"/>
              <a:pathLst>
                <a:path h="5372100" w="12155147">
                  <a:moveTo>
                    <a:pt x="10604477" y="0"/>
                  </a:moveTo>
                  <a:lnTo>
                    <a:pt x="1550670" y="0"/>
                  </a:lnTo>
                  <a:lnTo>
                    <a:pt x="0" y="2686050"/>
                  </a:lnTo>
                  <a:lnTo>
                    <a:pt x="1550670" y="5372100"/>
                  </a:lnTo>
                  <a:lnTo>
                    <a:pt x="10604477" y="5372100"/>
                  </a:lnTo>
                  <a:lnTo>
                    <a:pt x="12155147" y="2686050"/>
                  </a:lnTo>
                  <a:lnTo>
                    <a:pt x="10604477" y="0"/>
                  </a:lnTo>
                  <a:close/>
                </a:path>
              </a:pathLst>
            </a:custGeom>
            <a:solidFill>
              <a:srgbClr val="1836B2"/>
            </a:solidFill>
          </p:spPr>
        </p:sp>
      </p:grpSp>
      <p:sp>
        <p:nvSpPr>
          <p:cNvPr name="Freeform 4" id="4"/>
          <p:cNvSpPr/>
          <p:nvPr/>
        </p:nvSpPr>
        <p:spPr>
          <a:xfrm flipH="false" flipV="false" rot="0">
            <a:off x="14933316" y="1205548"/>
            <a:ext cx="3354684" cy="4593598"/>
          </a:xfrm>
          <a:custGeom>
            <a:avLst/>
            <a:gdLst/>
            <a:ahLst/>
            <a:cxnLst/>
            <a:rect r="r" b="b" t="t" l="l"/>
            <a:pathLst>
              <a:path h="4593598" w="3354684">
                <a:moveTo>
                  <a:pt x="0" y="0"/>
                </a:moveTo>
                <a:lnTo>
                  <a:pt x="3354684" y="0"/>
                </a:lnTo>
                <a:lnTo>
                  <a:pt x="3354684" y="4593598"/>
                </a:lnTo>
                <a:lnTo>
                  <a:pt x="0" y="4593598"/>
                </a:lnTo>
                <a:lnTo>
                  <a:pt x="0" y="0"/>
                </a:lnTo>
                <a:close/>
              </a:path>
            </a:pathLst>
          </a:custGeom>
          <a:blipFill>
            <a:blip r:embed="rId2"/>
            <a:stretch>
              <a:fillRect l="0" t="0" r="0" b="-10165"/>
            </a:stretch>
          </a:blipFill>
        </p:spPr>
      </p:sp>
      <p:sp>
        <p:nvSpPr>
          <p:cNvPr name="Freeform 5" id="5"/>
          <p:cNvSpPr/>
          <p:nvPr/>
        </p:nvSpPr>
        <p:spPr>
          <a:xfrm flipH="false" flipV="false" rot="0">
            <a:off x="10238995" y="1205548"/>
            <a:ext cx="4694321" cy="2666180"/>
          </a:xfrm>
          <a:custGeom>
            <a:avLst/>
            <a:gdLst/>
            <a:ahLst/>
            <a:cxnLst/>
            <a:rect r="r" b="b" t="t" l="l"/>
            <a:pathLst>
              <a:path h="2666180" w="4694321">
                <a:moveTo>
                  <a:pt x="0" y="0"/>
                </a:moveTo>
                <a:lnTo>
                  <a:pt x="4694321" y="0"/>
                </a:lnTo>
                <a:lnTo>
                  <a:pt x="4694321" y="2666180"/>
                </a:lnTo>
                <a:lnTo>
                  <a:pt x="0" y="2666180"/>
                </a:lnTo>
                <a:lnTo>
                  <a:pt x="0" y="0"/>
                </a:lnTo>
                <a:close/>
              </a:path>
            </a:pathLst>
          </a:custGeom>
          <a:blipFill>
            <a:blip r:embed="rId3"/>
            <a:stretch>
              <a:fillRect l="0" t="-32082" r="0" b="0"/>
            </a:stretch>
          </a:blipFill>
        </p:spPr>
      </p:sp>
      <p:sp>
        <p:nvSpPr>
          <p:cNvPr name="Freeform 6" id="6"/>
          <p:cNvSpPr/>
          <p:nvPr/>
        </p:nvSpPr>
        <p:spPr>
          <a:xfrm flipH="false" flipV="false" rot="0">
            <a:off x="10204687" y="7444275"/>
            <a:ext cx="4694321" cy="2842725"/>
          </a:xfrm>
          <a:custGeom>
            <a:avLst/>
            <a:gdLst/>
            <a:ahLst/>
            <a:cxnLst/>
            <a:rect r="r" b="b" t="t" l="l"/>
            <a:pathLst>
              <a:path h="2842725" w="4694321">
                <a:moveTo>
                  <a:pt x="0" y="0"/>
                </a:moveTo>
                <a:lnTo>
                  <a:pt x="4694321" y="0"/>
                </a:lnTo>
                <a:lnTo>
                  <a:pt x="4694321" y="2842725"/>
                </a:lnTo>
                <a:lnTo>
                  <a:pt x="0" y="2842725"/>
                </a:lnTo>
                <a:lnTo>
                  <a:pt x="0" y="0"/>
                </a:lnTo>
                <a:close/>
              </a:path>
            </a:pathLst>
          </a:custGeom>
          <a:blipFill>
            <a:blip r:embed="rId4"/>
            <a:stretch>
              <a:fillRect l="0" t="-11206" r="0" b="-3769"/>
            </a:stretch>
          </a:blipFill>
        </p:spPr>
      </p:sp>
      <p:sp>
        <p:nvSpPr>
          <p:cNvPr name="Freeform 7" id="7"/>
          <p:cNvSpPr/>
          <p:nvPr/>
        </p:nvSpPr>
        <p:spPr>
          <a:xfrm flipH="false" flipV="false" rot="0">
            <a:off x="14899008" y="5799146"/>
            <a:ext cx="3388992" cy="4150204"/>
          </a:xfrm>
          <a:custGeom>
            <a:avLst/>
            <a:gdLst/>
            <a:ahLst/>
            <a:cxnLst/>
            <a:rect r="r" b="b" t="t" l="l"/>
            <a:pathLst>
              <a:path h="4150204" w="3388992">
                <a:moveTo>
                  <a:pt x="0" y="0"/>
                </a:moveTo>
                <a:lnTo>
                  <a:pt x="3388992" y="0"/>
                </a:lnTo>
                <a:lnTo>
                  <a:pt x="3388992" y="4150203"/>
                </a:lnTo>
                <a:lnTo>
                  <a:pt x="0" y="4150203"/>
                </a:lnTo>
                <a:lnTo>
                  <a:pt x="0" y="0"/>
                </a:lnTo>
                <a:close/>
              </a:path>
            </a:pathLst>
          </a:custGeom>
          <a:blipFill>
            <a:blip r:embed="rId5"/>
            <a:stretch>
              <a:fillRect l="-10627" t="-1790" r="0" b="0"/>
            </a:stretch>
          </a:blipFill>
        </p:spPr>
      </p:sp>
      <p:sp>
        <p:nvSpPr>
          <p:cNvPr name="Freeform 8" id="8"/>
          <p:cNvSpPr/>
          <p:nvPr/>
        </p:nvSpPr>
        <p:spPr>
          <a:xfrm flipH="false" flipV="false" rot="0">
            <a:off x="10238995" y="3838875"/>
            <a:ext cx="4694321" cy="3605400"/>
          </a:xfrm>
          <a:custGeom>
            <a:avLst/>
            <a:gdLst/>
            <a:ahLst/>
            <a:cxnLst/>
            <a:rect r="r" b="b" t="t" l="l"/>
            <a:pathLst>
              <a:path h="3605400" w="4694321">
                <a:moveTo>
                  <a:pt x="0" y="0"/>
                </a:moveTo>
                <a:lnTo>
                  <a:pt x="4694321" y="0"/>
                </a:lnTo>
                <a:lnTo>
                  <a:pt x="4694321" y="3605400"/>
                </a:lnTo>
                <a:lnTo>
                  <a:pt x="0" y="3605400"/>
                </a:lnTo>
                <a:lnTo>
                  <a:pt x="0" y="0"/>
                </a:lnTo>
                <a:close/>
              </a:path>
            </a:pathLst>
          </a:custGeom>
          <a:blipFill>
            <a:blip r:embed="rId6"/>
            <a:stretch>
              <a:fillRect l="-15392" t="-20126" r="-20025" b="-56190"/>
            </a:stretch>
          </a:blipFill>
        </p:spPr>
      </p:sp>
      <p:sp>
        <p:nvSpPr>
          <p:cNvPr name="TextBox 9" id="9"/>
          <p:cNvSpPr txBox="true"/>
          <p:nvPr/>
        </p:nvSpPr>
        <p:spPr>
          <a:xfrm rot="0">
            <a:off x="4642209" y="66675"/>
            <a:ext cx="14318066" cy="1138873"/>
          </a:xfrm>
          <a:prstGeom prst="rect">
            <a:avLst/>
          </a:prstGeom>
        </p:spPr>
        <p:txBody>
          <a:bodyPr anchor="t" rtlCol="false" tIns="0" lIns="0" bIns="0" rIns="0">
            <a:spAutoFit/>
          </a:bodyPr>
          <a:lstStyle/>
          <a:p>
            <a:pPr algn="l" marL="0" indent="0" lvl="0">
              <a:lnSpc>
                <a:spcPts val="8717"/>
              </a:lnSpc>
              <a:spcBef>
                <a:spcPct val="0"/>
              </a:spcBef>
            </a:pPr>
            <a:r>
              <a:rPr lang="en-US" b="true" sz="7925">
                <a:solidFill>
                  <a:srgbClr val="1836B2"/>
                </a:solidFill>
                <a:latin typeface="Cabin Semi-Bold"/>
                <a:ea typeface="Cabin Semi-Bold"/>
                <a:cs typeface="Cabin Semi-Bold"/>
                <a:sym typeface="Cabin Semi-Bold"/>
              </a:rPr>
              <a:t>Chương I : Tổng quan về dự án </a:t>
            </a:r>
          </a:p>
        </p:txBody>
      </p:sp>
      <p:sp>
        <p:nvSpPr>
          <p:cNvPr name="TextBox 10" id="10"/>
          <p:cNvSpPr txBox="true"/>
          <p:nvPr/>
        </p:nvSpPr>
        <p:spPr>
          <a:xfrm rot="0">
            <a:off x="388704" y="2846858"/>
            <a:ext cx="9298327" cy="1728790"/>
          </a:xfrm>
          <a:prstGeom prst="rect">
            <a:avLst/>
          </a:prstGeom>
        </p:spPr>
        <p:txBody>
          <a:bodyPr anchor="t" rtlCol="false" tIns="0" lIns="0" bIns="0" rIns="0">
            <a:spAutoFit/>
          </a:bodyPr>
          <a:lstStyle/>
          <a:p>
            <a:pPr algn="just" marL="0" indent="0" lvl="0">
              <a:lnSpc>
                <a:spcPts val="4537"/>
              </a:lnSpc>
              <a:spcBef>
                <a:spcPct val="0"/>
              </a:spcBef>
            </a:pPr>
            <a:r>
              <a:rPr lang="en-US" sz="4125">
                <a:solidFill>
                  <a:srgbClr val="1836B2"/>
                </a:solidFill>
                <a:latin typeface="Cabin"/>
                <a:ea typeface="Cabin"/>
                <a:cs typeface="Cabin"/>
                <a:sym typeface="Cabin"/>
              </a:rPr>
              <a:t>Nhận dạng hình ảnh bầng cách sử dùng mạng CNN là một trong các ứng dụng cơ bản trong lĩnh vực thị giác máy tính </a:t>
            </a:r>
          </a:p>
        </p:txBody>
      </p:sp>
      <p:sp>
        <p:nvSpPr>
          <p:cNvPr name="TextBox 11" id="11"/>
          <p:cNvSpPr txBox="true"/>
          <p:nvPr/>
        </p:nvSpPr>
        <p:spPr>
          <a:xfrm rot="0">
            <a:off x="388704" y="5740238"/>
            <a:ext cx="9298327" cy="1728790"/>
          </a:xfrm>
          <a:prstGeom prst="rect">
            <a:avLst/>
          </a:prstGeom>
        </p:spPr>
        <p:txBody>
          <a:bodyPr anchor="t" rtlCol="false" tIns="0" lIns="0" bIns="0" rIns="0">
            <a:spAutoFit/>
          </a:bodyPr>
          <a:lstStyle/>
          <a:p>
            <a:pPr algn="just" marL="0" indent="0" lvl="0">
              <a:lnSpc>
                <a:spcPts val="4537"/>
              </a:lnSpc>
              <a:spcBef>
                <a:spcPct val="0"/>
              </a:spcBef>
            </a:pPr>
            <a:r>
              <a:rPr lang="en-US" sz="4125">
                <a:solidFill>
                  <a:srgbClr val="1836B2"/>
                </a:solidFill>
                <a:latin typeface="Cabin"/>
                <a:ea typeface="Cabin"/>
                <a:cs typeface="Cabin"/>
                <a:sym typeface="Cabin"/>
              </a:rPr>
              <a:t>Sử dụng mạng CNN để nhận diện  5 hình ảnh : Thùng rác , lá cờ Việt Nam , Cột đèn , Chậu cây cảnh, Ghế đá  </a:t>
            </a:r>
          </a:p>
        </p:txBody>
      </p:sp>
      <p:grpSp>
        <p:nvGrpSpPr>
          <p:cNvPr name="Group 12" id="12"/>
          <p:cNvGrpSpPr/>
          <p:nvPr/>
        </p:nvGrpSpPr>
        <p:grpSpPr>
          <a:xfrm rot="-10800000">
            <a:off x="-444107" y="8865638"/>
            <a:ext cx="8297832" cy="1699788"/>
            <a:chOff x="0" y="0"/>
            <a:chExt cx="26224905" cy="5372100"/>
          </a:xfrm>
        </p:grpSpPr>
        <p:sp>
          <p:nvSpPr>
            <p:cNvPr name="Freeform 13" id="13"/>
            <p:cNvSpPr/>
            <p:nvPr/>
          </p:nvSpPr>
          <p:spPr>
            <a:xfrm flipH="false" flipV="false" rot="0">
              <a:off x="0" y="0"/>
              <a:ext cx="26224905" cy="5372100"/>
            </a:xfrm>
            <a:custGeom>
              <a:avLst/>
              <a:gdLst/>
              <a:ahLst/>
              <a:cxnLst/>
              <a:rect r="r" b="b" t="t" l="l"/>
              <a:pathLst>
                <a:path h="5372100" w="26224905">
                  <a:moveTo>
                    <a:pt x="24674235" y="0"/>
                  </a:moveTo>
                  <a:lnTo>
                    <a:pt x="1550670" y="0"/>
                  </a:lnTo>
                  <a:lnTo>
                    <a:pt x="0" y="2686050"/>
                  </a:lnTo>
                  <a:lnTo>
                    <a:pt x="1550670" y="5372100"/>
                  </a:lnTo>
                  <a:lnTo>
                    <a:pt x="24674235" y="5372100"/>
                  </a:lnTo>
                  <a:lnTo>
                    <a:pt x="26224905" y="2686050"/>
                  </a:lnTo>
                  <a:lnTo>
                    <a:pt x="24674235" y="0"/>
                  </a:lnTo>
                  <a:close/>
                </a:path>
              </a:pathLst>
            </a:custGeom>
            <a:solidFill>
              <a:srgbClr val="853CAF"/>
            </a:solid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0" y="-446411"/>
            <a:ext cx="13497585" cy="791631"/>
          </a:xfrm>
          <a:prstGeom prst="rect">
            <a:avLst/>
          </a:prstGeom>
          <a:solidFill>
            <a:srgbClr val="1836B2"/>
          </a:solidFill>
        </p:spPr>
      </p:sp>
      <p:sp>
        <p:nvSpPr>
          <p:cNvPr name="Freeform 3" id="3"/>
          <p:cNvSpPr/>
          <p:nvPr/>
        </p:nvSpPr>
        <p:spPr>
          <a:xfrm flipH="false" flipV="false" rot="0">
            <a:off x="10463229" y="2608299"/>
            <a:ext cx="7458318" cy="6083684"/>
          </a:xfrm>
          <a:custGeom>
            <a:avLst/>
            <a:gdLst/>
            <a:ahLst/>
            <a:cxnLst/>
            <a:rect r="r" b="b" t="t" l="l"/>
            <a:pathLst>
              <a:path h="6083684" w="7458318">
                <a:moveTo>
                  <a:pt x="0" y="0"/>
                </a:moveTo>
                <a:lnTo>
                  <a:pt x="7458318" y="0"/>
                </a:lnTo>
                <a:lnTo>
                  <a:pt x="7458318" y="6083684"/>
                </a:lnTo>
                <a:lnTo>
                  <a:pt x="0" y="6083684"/>
                </a:lnTo>
                <a:lnTo>
                  <a:pt x="0" y="0"/>
                </a:lnTo>
                <a:close/>
              </a:path>
            </a:pathLst>
          </a:custGeom>
          <a:blipFill>
            <a:blip r:embed="rId2"/>
            <a:stretch>
              <a:fillRect l="0" t="0" r="0" b="0"/>
            </a:stretch>
          </a:blipFill>
        </p:spPr>
      </p:sp>
      <p:sp>
        <p:nvSpPr>
          <p:cNvPr name="TextBox 4" id="4"/>
          <p:cNvSpPr txBox="true"/>
          <p:nvPr/>
        </p:nvSpPr>
        <p:spPr>
          <a:xfrm rot="0">
            <a:off x="764769" y="411895"/>
            <a:ext cx="12238167" cy="2223770"/>
          </a:xfrm>
          <a:prstGeom prst="rect">
            <a:avLst/>
          </a:prstGeom>
        </p:spPr>
        <p:txBody>
          <a:bodyPr anchor="t" rtlCol="false" tIns="0" lIns="0" bIns="0" rIns="0">
            <a:spAutoFit/>
          </a:bodyPr>
          <a:lstStyle/>
          <a:p>
            <a:pPr algn="ctr" marL="0" indent="0" lvl="0">
              <a:lnSpc>
                <a:spcPts val="8635"/>
              </a:lnSpc>
              <a:spcBef>
                <a:spcPct val="0"/>
              </a:spcBef>
            </a:pPr>
            <a:r>
              <a:rPr lang="en-US" b="true" sz="7850">
                <a:solidFill>
                  <a:srgbClr val="1836B2"/>
                </a:solidFill>
                <a:latin typeface="Cabin Semi-Bold"/>
                <a:ea typeface="Cabin Semi-Bold"/>
                <a:cs typeface="Cabin Semi-Bold"/>
                <a:sym typeface="Cabin Semi-Bold"/>
              </a:rPr>
              <a:t>Chương II : Cơ sở lý thuyết và tổng quan dữ liệu </a:t>
            </a:r>
          </a:p>
        </p:txBody>
      </p:sp>
      <p:sp>
        <p:nvSpPr>
          <p:cNvPr name="TextBox 5" id="5"/>
          <p:cNvSpPr txBox="true"/>
          <p:nvPr/>
        </p:nvSpPr>
        <p:spPr>
          <a:xfrm rot="0">
            <a:off x="0" y="3154644"/>
            <a:ext cx="9298327" cy="585790"/>
          </a:xfrm>
          <a:prstGeom prst="rect">
            <a:avLst/>
          </a:prstGeom>
        </p:spPr>
        <p:txBody>
          <a:bodyPr anchor="t" rtlCol="false" tIns="0" lIns="0" bIns="0" rIns="0">
            <a:spAutoFit/>
          </a:bodyPr>
          <a:lstStyle/>
          <a:p>
            <a:pPr algn="just" marL="890633" indent="-445316" lvl="1">
              <a:lnSpc>
                <a:spcPts val="4537"/>
              </a:lnSpc>
              <a:spcBef>
                <a:spcPct val="0"/>
              </a:spcBef>
              <a:buAutoNum type="arabicPeriod" startAt="1"/>
            </a:pPr>
            <a:r>
              <a:rPr lang="en-US" sz="4125">
                <a:solidFill>
                  <a:srgbClr val="1836B2"/>
                </a:solidFill>
                <a:latin typeface="Cabin"/>
                <a:ea typeface="Cabin"/>
                <a:cs typeface="Cabin"/>
                <a:sym typeface="Cabin"/>
              </a:rPr>
              <a:t>Mạng neural tích chập (CNN)</a:t>
            </a:r>
          </a:p>
        </p:txBody>
      </p:sp>
      <p:sp>
        <p:nvSpPr>
          <p:cNvPr name="TextBox 6" id="6"/>
          <p:cNvSpPr txBox="true"/>
          <p:nvPr/>
        </p:nvSpPr>
        <p:spPr>
          <a:xfrm rot="0">
            <a:off x="629709" y="4016660"/>
            <a:ext cx="9298327" cy="6300790"/>
          </a:xfrm>
          <a:prstGeom prst="rect">
            <a:avLst/>
          </a:prstGeom>
        </p:spPr>
        <p:txBody>
          <a:bodyPr anchor="t" rtlCol="false" tIns="0" lIns="0" bIns="0" rIns="0">
            <a:spAutoFit/>
          </a:bodyPr>
          <a:lstStyle/>
          <a:p>
            <a:pPr algn="just">
              <a:lnSpc>
                <a:spcPts val="4537"/>
              </a:lnSpc>
            </a:pPr>
            <a:r>
              <a:rPr lang="en-US" sz="4125">
                <a:solidFill>
                  <a:srgbClr val="1836B2"/>
                </a:solidFill>
                <a:latin typeface="Cabin"/>
                <a:ea typeface="Cabin"/>
                <a:cs typeface="Cabin"/>
                <a:sym typeface="Cabin"/>
              </a:rPr>
              <a:t>Lớp lấy mẫu  POOLING :</a:t>
            </a:r>
          </a:p>
          <a:p>
            <a:pPr algn="just">
              <a:lnSpc>
                <a:spcPts val="4537"/>
              </a:lnSpc>
            </a:pPr>
          </a:p>
          <a:p>
            <a:pPr algn="just">
              <a:lnSpc>
                <a:spcPts val="4537"/>
              </a:lnSpc>
            </a:pPr>
            <a:r>
              <a:rPr lang="en-US" sz="4125">
                <a:solidFill>
                  <a:srgbClr val="1836B2"/>
                </a:solidFill>
                <a:latin typeface="Cabin"/>
                <a:ea typeface="Cabin"/>
                <a:cs typeface="Cabin"/>
                <a:sym typeface="Cabin"/>
              </a:rPr>
              <a:t>    Thường được đặt sau lớp Tích chập để làm giảm kích thước kích thước ảnh đầu ra trong khi vẫn giữ được các thông tin quan trọng của ảnh đầu vào.</a:t>
            </a:r>
          </a:p>
          <a:p>
            <a:pPr algn="just">
              <a:lnSpc>
                <a:spcPts val="4537"/>
              </a:lnSpc>
            </a:pPr>
          </a:p>
          <a:p>
            <a:pPr algn="just">
              <a:lnSpc>
                <a:spcPts val="4537"/>
              </a:lnSpc>
            </a:pPr>
            <a:r>
              <a:rPr lang="en-US" sz="4125">
                <a:solidFill>
                  <a:srgbClr val="1836B2"/>
                </a:solidFill>
                <a:latin typeface="Cabin"/>
                <a:ea typeface="Cabin"/>
                <a:cs typeface="Cabin"/>
                <a:sym typeface="Cabin"/>
              </a:rPr>
              <a:t>      Hai phương thức lấy mẫu thường được sử dụng nhất là MaxPooling và Average Pooling.</a:t>
            </a:r>
          </a:p>
          <a:p>
            <a:pPr algn="just" marL="0" indent="0" lvl="0">
              <a:lnSpc>
                <a:spcPts val="4537"/>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137882" y="66675"/>
            <a:ext cx="12238167" cy="2223770"/>
          </a:xfrm>
          <a:prstGeom prst="rect">
            <a:avLst/>
          </a:prstGeom>
        </p:spPr>
        <p:txBody>
          <a:bodyPr anchor="t" rtlCol="false" tIns="0" lIns="0" bIns="0" rIns="0">
            <a:spAutoFit/>
          </a:bodyPr>
          <a:lstStyle/>
          <a:p>
            <a:pPr algn="ctr" marL="0" indent="0" lvl="0">
              <a:lnSpc>
                <a:spcPts val="8635"/>
              </a:lnSpc>
              <a:spcBef>
                <a:spcPct val="0"/>
              </a:spcBef>
            </a:pPr>
            <a:r>
              <a:rPr lang="en-US" b="true" sz="7850">
                <a:solidFill>
                  <a:srgbClr val="1836B2"/>
                </a:solidFill>
                <a:latin typeface="Cabin Semi-Bold"/>
                <a:ea typeface="Cabin Semi-Bold"/>
                <a:cs typeface="Cabin Semi-Bold"/>
                <a:sym typeface="Cabin Semi-Bold"/>
              </a:rPr>
              <a:t>Chương II : Cơ sở lý thuyết và tổng quan dữ liệu </a:t>
            </a:r>
          </a:p>
        </p:txBody>
      </p:sp>
      <p:sp>
        <p:nvSpPr>
          <p:cNvPr name="TextBox 3" id="3"/>
          <p:cNvSpPr txBox="true"/>
          <p:nvPr/>
        </p:nvSpPr>
        <p:spPr>
          <a:xfrm rot="0">
            <a:off x="0" y="3154644"/>
            <a:ext cx="9298327" cy="585790"/>
          </a:xfrm>
          <a:prstGeom prst="rect">
            <a:avLst/>
          </a:prstGeom>
        </p:spPr>
        <p:txBody>
          <a:bodyPr anchor="t" rtlCol="false" tIns="0" lIns="0" bIns="0" rIns="0">
            <a:spAutoFit/>
          </a:bodyPr>
          <a:lstStyle/>
          <a:p>
            <a:pPr algn="just" marL="890633" indent="-445316" lvl="1">
              <a:lnSpc>
                <a:spcPts val="4537"/>
              </a:lnSpc>
              <a:spcBef>
                <a:spcPct val="0"/>
              </a:spcBef>
              <a:buAutoNum type="arabicPeriod" startAt="1"/>
            </a:pPr>
            <a:r>
              <a:rPr lang="en-US" sz="4125">
                <a:solidFill>
                  <a:srgbClr val="1836B2"/>
                </a:solidFill>
                <a:latin typeface="Cabin"/>
                <a:ea typeface="Cabin"/>
                <a:cs typeface="Cabin"/>
                <a:sym typeface="Cabin"/>
              </a:rPr>
              <a:t>Mạng neural tích chập (CNN)</a:t>
            </a:r>
          </a:p>
        </p:txBody>
      </p:sp>
      <p:sp>
        <p:nvSpPr>
          <p:cNvPr name="TextBox 4" id="4"/>
          <p:cNvSpPr txBox="true"/>
          <p:nvPr/>
        </p:nvSpPr>
        <p:spPr>
          <a:xfrm rot="0">
            <a:off x="533069" y="3986210"/>
            <a:ext cx="17221861" cy="6300790"/>
          </a:xfrm>
          <a:prstGeom prst="rect">
            <a:avLst/>
          </a:prstGeom>
        </p:spPr>
        <p:txBody>
          <a:bodyPr anchor="t" rtlCol="false" tIns="0" lIns="0" bIns="0" rIns="0">
            <a:spAutoFit/>
          </a:bodyPr>
          <a:lstStyle/>
          <a:p>
            <a:pPr algn="just">
              <a:lnSpc>
                <a:spcPts val="4537"/>
              </a:lnSpc>
            </a:pPr>
            <a:r>
              <a:rPr lang="en-US" sz="4125">
                <a:solidFill>
                  <a:srgbClr val="1836B2"/>
                </a:solidFill>
                <a:latin typeface="Cabin"/>
                <a:ea typeface="Cabin"/>
                <a:cs typeface="Cabin"/>
                <a:sym typeface="Cabin"/>
              </a:rPr>
              <a:t>Lớp kết nối đầy đủ :</a:t>
            </a:r>
          </a:p>
          <a:p>
            <a:pPr algn="just">
              <a:lnSpc>
                <a:spcPts val="4537"/>
              </a:lnSpc>
            </a:pPr>
          </a:p>
          <a:p>
            <a:pPr algn="just">
              <a:lnSpc>
                <a:spcPts val="4537"/>
              </a:lnSpc>
            </a:pPr>
            <a:r>
              <a:rPr lang="en-US" sz="4125">
                <a:solidFill>
                  <a:srgbClr val="1836B2"/>
                </a:solidFill>
                <a:latin typeface="Cabin"/>
                <a:ea typeface="Cabin"/>
                <a:cs typeface="Cabin"/>
                <a:sym typeface="Cabin"/>
              </a:rPr>
              <a:t>       Đây là lớp cuối cùng trong mô hình mạng CNN. Lớp fully connected lấy kết quả cuối cùng từ các lớp tích chập, pooling trước đó, flattening và đưa tới giai đoạn phân loại class. Lớp fully connected có ngõ vào và ngõ ra liên kết với nhau bằng các trọng số như bài toán phân loại. Nếu không có lớp này, CNN không thể đưa ta kết quả của dự đoán.</a:t>
            </a:r>
          </a:p>
          <a:p>
            <a:pPr algn="just">
              <a:lnSpc>
                <a:spcPts val="4537"/>
              </a:lnSpc>
            </a:pPr>
            <a:r>
              <a:rPr lang="en-US" sz="4125">
                <a:solidFill>
                  <a:srgbClr val="1836B2"/>
                </a:solidFill>
                <a:latin typeface="Cabin"/>
                <a:ea typeface="Cabin"/>
                <a:cs typeface="Cabin"/>
                <a:sym typeface="Cabin"/>
              </a:rPr>
              <a:t>       Fully-connected tương tự như cách sắp xếp các nơ-ron trong một mạng nơ-ron truyền thống. Do đó, mỗi nút trong một lớp fully-connected layer được kết nối trực tiếp với mọi nút trong cả lớp trước và trong lớp tiếp theo.</a:t>
            </a:r>
          </a:p>
          <a:p>
            <a:pPr algn="just" marL="0" indent="0" lvl="0">
              <a:lnSpc>
                <a:spcPts val="4537"/>
              </a:lnSpc>
              <a:spcBef>
                <a:spcPct val="0"/>
              </a:spcBef>
            </a:pPr>
          </a:p>
        </p:txBody>
      </p:sp>
      <p:grpSp>
        <p:nvGrpSpPr>
          <p:cNvPr name="Group 5" id="5"/>
          <p:cNvGrpSpPr/>
          <p:nvPr/>
        </p:nvGrpSpPr>
        <p:grpSpPr>
          <a:xfrm rot="0">
            <a:off x="14887209" y="-1800803"/>
            <a:ext cx="4434864" cy="4392438"/>
            <a:chOff x="0" y="0"/>
            <a:chExt cx="5423989" cy="5372100"/>
          </a:xfrm>
        </p:grpSpPr>
        <p:sp>
          <p:nvSpPr>
            <p:cNvPr name="Freeform 6" id="6"/>
            <p:cNvSpPr/>
            <p:nvPr/>
          </p:nvSpPr>
          <p:spPr>
            <a:xfrm flipH="false" flipV="false" rot="0">
              <a:off x="0" y="0"/>
              <a:ext cx="5423989" cy="5372100"/>
            </a:xfrm>
            <a:custGeom>
              <a:avLst/>
              <a:gdLst/>
              <a:ahLst/>
              <a:cxnLst/>
              <a:rect r="r" b="b" t="t" l="l"/>
              <a:pathLst>
                <a:path h="5372100" w="5423989">
                  <a:moveTo>
                    <a:pt x="3873319" y="0"/>
                  </a:moveTo>
                  <a:lnTo>
                    <a:pt x="1550670" y="0"/>
                  </a:lnTo>
                  <a:lnTo>
                    <a:pt x="0" y="2686050"/>
                  </a:lnTo>
                  <a:lnTo>
                    <a:pt x="1550670" y="5372100"/>
                  </a:lnTo>
                  <a:lnTo>
                    <a:pt x="3873319" y="5372100"/>
                  </a:lnTo>
                  <a:lnTo>
                    <a:pt x="5423989" y="2686050"/>
                  </a:lnTo>
                  <a:lnTo>
                    <a:pt x="3873319" y="0"/>
                  </a:lnTo>
                  <a:close/>
                </a:path>
              </a:pathLst>
            </a:custGeom>
            <a:solidFill>
              <a:srgbClr val="A066CB"/>
            </a:solidFill>
          </p:spPr>
        </p:sp>
      </p:gr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3631814">
            <a:off x="384657" y="6391137"/>
            <a:ext cx="12525730" cy="16553595"/>
            <a:chOff x="0" y="0"/>
            <a:chExt cx="4064946" cy="5372100"/>
          </a:xfrm>
        </p:grpSpPr>
        <p:sp>
          <p:nvSpPr>
            <p:cNvPr name="Freeform 3" id="3"/>
            <p:cNvSpPr/>
            <p:nvPr/>
          </p:nvSpPr>
          <p:spPr>
            <a:xfrm flipH="false" flipV="false" rot="0">
              <a:off x="0" y="0"/>
              <a:ext cx="4064946" cy="5372100"/>
            </a:xfrm>
            <a:custGeom>
              <a:avLst/>
              <a:gdLst/>
              <a:ahLst/>
              <a:cxnLst/>
              <a:rect r="r" b="b" t="t" l="l"/>
              <a:pathLst>
                <a:path h="5372100" w="4064946">
                  <a:moveTo>
                    <a:pt x="2514276" y="0"/>
                  </a:moveTo>
                  <a:lnTo>
                    <a:pt x="1550670" y="0"/>
                  </a:lnTo>
                  <a:lnTo>
                    <a:pt x="0" y="2686050"/>
                  </a:lnTo>
                  <a:lnTo>
                    <a:pt x="1550670" y="5372100"/>
                  </a:lnTo>
                  <a:lnTo>
                    <a:pt x="2514276" y="5372100"/>
                  </a:lnTo>
                  <a:lnTo>
                    <a:pt x="4064946" y="2686050"/>
                  </a:lnTo>
                  <a:lnTo>
                    <a:pt x="2514276" y="0"/>
                  </a:lnTo>
                  <a:close/>
                </a:path>
              </a:pathLst>
            </a:custGeom>
            <a:solidFill>
              <a:srgbClr val="A066CB"/>
            </a:solidFill>
          </p:spPr>
        </p:sp>
      </p:grpSp>
      <p:grpSp>
        <p:nvGrpSpPr>
          <p:cNvPr name="Group 4" id="4"/>
          <p:cNvGrpSpPr/>
          <p:nvPr/>
        </p:nvGrpSpPr>
        <p:grpSpPr>
          <a:xfrm rot="-10800000">
            <a:off x="15659121" y="-2751129"/>
            <a:ext cx="6330088" cy="6730326"/>
            <a:chOff x="0" y="0"/>
            <a:chExt cx="5052633" cy="5372100"/>
          </a:xfrm>
        </p:grpSpPr>
        <p:sp>
          <p:nvSpPr>
            <p:cNvPr name="Freeform 5" id="5"/>
            <p:cNvSpPr/>
            <p:nvPr/>
          </p:nvSpPr>
          <p:spPr>
            <a:xfrm flipH="false" flipV="false" rot="0">
              <a:off x="0" y="0"/>
              <a:ext cx="5052633" cy="5372100"/>
            </a:xfrm>
            <a:custGeom>
              <a:avLst/>
              <a:gdLst/>
              <a:ahLst/>
              <a:cxnLst/>
              <a:rect r="r" b="b" t="t" l="l"/>
              <a:pathLst>
                <a:path h="5372100" w="5052633">
                  <a:moveTo>
                    <a:pt x="3501963" y="0"/>
                  </a:moveTo>
                  <a:lnTo>
                    <a:pt x="1550670" y="0"/>
                  </a:lnTo>
                  <a:lnTo>
                    <a:pt x="0" y="2686050"/>
                  </a:lnTo>
                  <a:lnTo>
                    <a:pt x="1550670" y="5372100"/>
                  </a:lnTo>
                  <a:lnTo>
                    <a:pt x="3501963" y="5372100"/>
                  </a:lnTo>
                  <a:lnTo>
                    <a:pt x="5052633" y="2686050"/>
                  </a:lnTo>
                  <a:lnTo>
                    <a:pt x="3501963" y="0"/>
                  </a:lnTo>
                  <a:close/>
                </a:path>
              </a:pathLst>
            </a:custGeom>
            <a:solidFill>
              <a:srgbClr val="86C7ED"/>
            </a:solidFill>
          </p:spPr>
        </p:sp>
      </p:grpSp>
      <p:sp>
        <p:nvSpPr>
          <p:cNvPr name="TextBox 6" id="6"/>
          <p:cNvSpPr txBox="true"/>
          <p:nvPr/>
        </p:nvSpPr>
        <p:spPr>
          <a:xfrm rot="0">
            <a:off x="3024916" y="-49848"/>
            <a:ext cx="12238167" cy="2223770"/>
          </a:xfrm>
          <a:prstGeom prst="rect">
            <a:avLst/>
          </a:prstGeom>
        </p:spPr>
        <p:txBody>
          <a:bodyPr anchor="t" rtlCol="false" tIns="0" lIns="0" bIns="0" rIns="0">
            <a:spAutoFit/>
          </a:bodyPr>
          <a:lstStyle/>
          <a:p>
            <a:pPr algn="ctr" marL="0" indent="0" lvl="0">
              <a:lnSpc>
                <a:spcPts val="8635"/>
              </a:lnSpc>
              <a:spcBef>
                <a:spcPct val="0"/>
              </a:spcBef>
            </a:pPr>
            <a:r>
              <a:rPr lang="en-US" b="true" sz="7850">
                <a:solidFill>
                  <a:srgbClr val="1836B2"/>
                </a:solidFill>
                <a:latin typeface="Cabin Semi-Bold"/>
                <a:ea typeface="Cabin Semi-Bold"/>
                <a:cs typeface="Cabin Semi-Bold"/>
                <a:sym typeface="Cabin Semi-Bold"/>
              </a:rPr>
              <a:t>Chương III : Phương pháp nghiên cứu và xây dựng</a:t>
            </a:r>
          </a:p>
        </p:txBody>
      </p:sp>
      <p:sp>
        <p:nvSpPr>
          <p:cNvPr name="TextBox 7" id="7"/>
          <p:cNvSpPr txBox="true"/>
          <p:nvPr/>
        </p:nvSpPr>
        <p:spPr>
          <a:xfrm rot="0">
            <a:off x="521814" y="2386010"/>
            <a:ext cx="17244371" cy="6872290"/>
          </a:xfrm>
          <a:prstGeom prst="rect">
            <a:avLst/>
          </a:prstGeom>
        </p:spPr>
        <p:txBody>
          <a:bodyPr anchor="t" rtlCol="false" tIns="0" lIns="0" bIns="0" rIns="0">
            <a:spAutoFit/>
          </a:bodyPr>
          <a:lstStyle/>
          <a:p>
            <a:pPr algn="just">
              <a:lnSpc>
                <a:spcPts val="4537"/>
              </a:lnSpc>
            </a:pPr>
            <a:r>
              <a:rPr lang="en-US" sz="4125">
                <a:solidFill>
                  <a:srgbClr val="1836B2"/>
                </a:solidFill>
                <a:latin typeface="Cabin"/>
                <a:ea typeface="Cabin"/>
                <a:cs typeface="Cabin"/>
                <a:sym typeface="Cabin"/>
              </a:rPr>
              <a:t>   3.1. Quy trình thu thập và tiền xử lý dữ liệu hình ảnh</a:t>
            </a:r>
          </a:p>
          <a:p>
            <a:pPr algn="just">
              <a:lnSpc>
                <a:spcPts val="4537"/>
              </a:lnSpc>
            </a:pPr>
            <a:r>
              <a:rPr lang="en-US" sz="4125">
                <a:solidFill>
                  <a:srgbClr val="1836B2"/>
                </a:solidFill>
                <a:latin typeface="Cabin"/>
                <a:ea typeface="Cabin"/>
                <a:cs typeface="Cabin"/>
                <a:sym typeface="Cabin"/>
              </a:rPr>
              <a:t>        3.1.1. Thu thập dữ liệu</a:t>
            </a:r>
          </a:p>
          <a:p>
            <a:pPr algn="just">
              <a:lnSpc>
                <a:spcPts val="4537"/>
              </a:lnSpc>
            </a:pPr>
          </a:p>
          <a:p>
            <a:pPr algn="just">
              <a:lnSpc>
                <a:spcPts val="4537"/>
              </a:lnSpc>
            </a:pPr>
            <a:r>
              <a:rPr lang="en-US" sz="4125">
                <a:solidFill>
                  <a:srgbClr val="1836B2"/>
                </a:solidFill>
                <a:latin typeface="Cabin"/>
                <a:ea typeface="Cabin"/>
                <a:cs typeface="Cabin"/>
                <a:sym typeface="Cabin"/>
              </a:rPr>
              <a:t>Nguồn dữ liệu: </a:t>
            </a:r>
          </a:p>
          <a:p>
            <a:pPr algn="just">
              <a:lnSpc>
                <a:spcPts val="4537"/>
              </a:lnSpc>
            </a:pPr>
            <a:r>
              <a:rPr lang="en-US" sz="4125">
                <a:solidFill>
                  <a:srgbClr val="1836B2"/>
                </a:solidFill>
                <a:latin typeface="Cabin"/>
                <a:ea typeface="Cabin"/>
                <a:cs typeface="Cabin"/>
                <a:sym typeface="Cabin"/>
              </a:rPr>
              <a:t>    Hình ảnh thực tế: Thu thập 250 hình ảnh thực tế tại các không gian công cộng ở Việt Nam (công viên, đường phố, khuôn viên trường học) bằng điện thoại thông minh (độ phân giải tối thiểu 12MP).</a:t>
            </a:r>
          </a:p>
          <a:p>
            <a:pPr algn="just">
              <a:lnSpc>
                <a:spcPts val="4537"/>
              </a:lnSpc>
            </a:pPr>
            <a:r>
              <a:rPr lang="en-US" sz="4125">
                <a:solidFill>
                  <a:srgbClr val="1836B2"/>
                </a:solidFill>
                <a:latin typeface="Cabin"/>
                <a:ea typeface="Cabin"/>
                <a:cs typeface="Cabin"/>
                <a:sym typeface="Cabin"/>
              </a:rPr>
              <a:t>    Địa điểm cụ thể: Không gian xung quanh của Trường Đại học Lâm Nghiệp (TP.Hà Nội) tại các con đường, khuôn viên trong trường...</a:t>
            </a:r>
          </a:p>
          <a:p>
            <a:pPr algn="just">
              <a:lnSpc>
                <a:spcPts val="4537"/>
              </a:lnSpc>
            </a:pPr>
            <a:r>
              <a:rPr lang="en-US" sz="4125">
                <a:solidFill>
                  <a:srgbClr val="1836B2"/>
                </a:solidFill>
                <a:latin typeface="Cabin"/>
                <a:ea typeface="Cabin"/>
                <a:cs typeface="Cabin"/>
                <a:sym typeface="Cabin"/>
              </a:rPr>
              <a:t>    Số lượng: Mỗi đối tượng (ghế đá, lá cờ, thùng rác, cột đèn, cây cảnh) xuất hiện trong 50 hình ảnh. Một số ảnh chứa nhiều đối tượng để đảm bảo đủ mẫu.</a:t>
            </a:r>
          </a:p>
          <a:p>
            <a:pPr algn="just">
              <a:lnSpc>
                <a:spcPts val="4537"/>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3631814">
            <a:off x="384657" y="6391137"/>
            <a:ext cx="12525730" cy="16553595"/>
            <a:chOff x="0" y="0"/>
            <a:chExt cx="4064946" cy="5372100"/>
          </a:xfrm>
        </p:grpSpPr>
        <p:sp>
          <p:nvSpPr>
            <p:cNvPr name="Freeform 3" id="3"/>
            <p:cNvSpPr/>
            <p:nvPr/>
          </p:nvSpPr>
          <p:spPr>
            <a:xfrm flipH="false" flipV="false" rot="0">
              <a:off x="0" y="0"/>
              <a:ext cx="4064946" cy="5372100"/>
            </a:xfrm>
            <a:custGeom>
              <a:avLst/>
              <a:gdLst/>
              <a:ahLst/>
              <a:cxnLst/>
              <a:rect r="r" b="b" t="t" l="l"/>
              <a:pathLst>
                <a:path h="5372100" w="4064946">
                  <a:moveTo>
                    <a:pt x="2514276" y="0"/>
                  </a:moveTo>
                  <a:lnTo>
                    <a:pt x="1550670" y="0"/>
                  </a:lnTo>
                  <a:lnTo>
                    <a:pt x="0" y="2686050"/>
                  </a:lnTo>
                  <a:lnTo>
                    <a:pt x="1550670" y="5372100"/>
                  </a:lnTo>
                  <a:lnTo>
                    <a:pt x="2514276" y="5372100"/>
                  </a:lnTo>
                  <a:lnTo>
                    <a:pt x="4064946" y="2686050"/>
                  </a:lnTo>
                  <a:lnTo>
                    <a:pt x="2514276" y="0"/>
                  </a:lnTo>
                  <a:close/>
                </a:path>
              </a:pathLst>
            </a:custGeom>
            <a:solidFill>
              <a:srgbClr val="A066CB"/>
            </a:solidFill>
          </p:spPr>
        </p:sp>
      </p:grpSp>
      <p:grpSp>
        <p:nvGrpSpPr>
          <p:cNvPr name="Group 4" id="4"/>
          <p:cNvGrpSpPr/>
          <p:nvPr/>
        </p:nvGrpSpPr>
        <p:grpSpPr>
          <a:xfrm rot="-10800000">
            <a:off x="15659121" y="-2751129"/>
            <a:ext cx="6330088" cy="6730326"/>
            <a:chOff x="0" y="0"/>
            <a:chExt cx="5052633" cy="5372100"/>
          </a:xfrm>
        </p:grpSpPr>
        <p:sp>
          <p:nvSpPr>
            <p:cNvPr name="Freeform 5" id="5"/>
            <p:cNvSpPr/>
            <p:nvPr/>
          </p:nvSpPr>
          <p:spPr>
            <a:xfrm flipH="false" flipV="false" rot="0">
              <a:off x="0" y="0"/>
              <a:ext cx="5052633" cy="5372100"/>
            </a:xfrm>
            <a:custGeom>
              <a:avLst/>
              <a:gdLst/>
              <a:ahLst/>
              <a:cxnLst/>
              <a:rect r="r" b="b" t="t" l="l"/>
              <a:pathLst>
                <a:path h="5372100" w="5052633">
                  <a:moveTo>
                    <a:pt x="3501963" y="0"/>
                  </a:moveTo>
                  <a:lnTo>
                    <a:pt x="1550670" y="0"/>
                  </a:lnTo>
                  <a:lnTo>
                    <a:pt x="0" y="2686050"/>
                  </a:lnTo>
                  <a:lnTo>
                    <a:pt x="1550670" y="5372100"/>
                  </a:lnTo>
                  <a:lnTo>
                    <a:pt x="3501963" y="5372100"/>
                  </a:lnTo>
                  <a:lnTo>
                    <a:pt x="5052633" y="2686050"/>
                  </a:lnTo>
                  <a:lnTo>
                    <a:pt x="3501963" y="0"/>
                  </a:lnTo>
                  <a:close/>
                </a:path>
              </a:pathLst>
            </a:custGeom>
            <a:solidFill>
              <a:srgbClr val="86C7ED"/>
            </a:solidFill>
          </p:spPr>
        </p:sp>
      </p:grpSp>
      <p:sp>
        <p:nvSpPr>
          <p:cNvPr name="TextBox 6" id="6"/>
          <p:cNvSpPr txBox="true"/>
          <p:nvPr/>
        </p:nvSpPr>
        <p:spPr>
          <a:xfrm rot="0">
            <a:off x="3024916" y="-49848"/>
            <a:ext cx="12238167" cy="2223770"/>
          </a:xfrm>
          <a:prstGeom prst="rect">
            <a:avLst/>
          </a:prstGeom>
        </p:spPr>
        <p:txBody>
          <a:bodyPr anchor="t" rtlCol="false" tIns="0" lIns="0" bIns="0" rIns="0">
            <a:spAutoFit/>
          </a:bodyPr>
          <a:lstStyle/>
          <a:p>
            <a:pPr algn="ctr" marL="0" indent="0" lvl="0">
              <a:lnSpc>
                <a:spcPts val="8635"/>
              </a:lnSpc>
              <a:spcBef>
                <a:spcPct val="0"/>
              </a:spcBef>
            </a:pPr>
            <a:r>
              <a:rPr lang="en-US" b="true" sz="7850">
                <a:solidFill>
                  <a:srgbClr val="1836B2"/>
                </a:solidFill>
                <a:latin typeface="Cabin Semi-Bold"/>
                <a:ea typeface="Cabin Semi-Bold"/>
                <a:cs typeface="Cabin Semi-Bold"/>
                <a:sym typeface="Cabin Semi-Bold"/>
              </a:rPr>
              <a:t>Chương III : Phương pháp nghiên cứu và xây dựng</a:t>
            </a:r>
          </a:p>
        </p:txBody>
      </p:sp>
      <p:sp>
        <p:nvSpPr>
          <p:cNvPr name="TextBox 7" id="7"/>
          <p:cNvSpPr txBox="true"/>
          <p:nvPr/>
        </p:nvSpPr>
        <p:spPr>
          <a:xfrm rot="0">
            <a:off x="846579" y="3071818"/>
            <a:ext cx="16412721" cy="5157790"/>
          </a:xfrm>
          <a:prstGeom prst="rect">
            <a:avLst/>
          </a:prstGeom>
        </p:spPr>
        <p:txBody>
          <a:bodyPr anchor="t" rtlCol="false" tIns="0" lIns="0" bIns="0" rIns="0">
            <a:spAutoFit/>
          </a:bodyPr>
          <a:lstStyle/>
          <a:p>
            <a:pPr algn="just">
              <a:lnSpc>
                <a:spcPts val="4537"/>
              </a:lnSpc>
            </a:pPr>
            <a:r>
              <a:rPr lang="en-US" sz="4125" spc="-82">
                <a:solidFill>
                  <a:srgbClr val="1836B2"/>
                </a:solidFill>
                <a:latin typeface="Cabin"/>
                <a:ea typeface="Cabin"/>
                <a:cs typeface="Cabin"/>
                <a:sym typeface="Cabin"/>
              </a:rPr>
              <a:t>3.2. Thiết kế và cấu hình mô hình YOLOv11</a:t>
            </a:r>
          </a:p>
          <a:p>
            <a:pPr algn="just">
              <a:lnSpc>
                <a:spcPts val="4537"/>
              </a:lnSpc>
            </a:pPr>
            <a:r>
              <a:rPr lang="en-US" sz="4125" spc="-82">
                <a:solidFill>
                  <a:srgbClr val="1836B2"/>
                </a:solidFill>
                <a:latin typeface="Cabin"/>
                <a:ea typeface="Cabin"/>
                <a:cs typeface="Cabin"/>
                <a:sym typeface="Cabin"/>
              </a:rPr>
              <a:t>      </a:t>
            </a:r>
            <a:r>
              <a:rPr lang="en-US" sz="4125" spc="-82">
                <a:solidFill>
                  <a:srgbClr val="1836B2"/>
                </a:solidFill>
                <a:latin typeface="Cabin"/>
                <a:ea typeface="Cabin"/>
                <a:cs typeface="Cabin"/>
                <a:sym typeface="Cabin"/>
              </a:rPr>
              <a:t>3.2.1. Lựa chọn phiên bản YOLOv11</a:t>
            </a:r>
          </a:p>
          <a:p>
            <a:pPr algn="just">
              <a:lnSpc>
                <a:spcPts val="4537"/>
              </a:lnSpc>
            </a:pPr>
            <a:r>
              <a:rPr lang="en-US" sz="4125" spc="-82">
                <a:solidFill>
                  <a:srgbClr val="1836B2"/>
                </a:solidFill>
                <a:latin typeface="Cabin"/>
                <a:ea typeface="Cabin"/>
                <a:cs typeface="Cabin"/>
                <a:sym typeface="Cabin"/>
              </a:rPr>
              <a:t>           </a:t>
            </a:r>
            <a:r>
              <a:rPr lang="en-US" sz="4125" spc="-82">
                <a:solidFill>
                  <a:srgbClr val="1836B2"/>
                </a:solidFill>
                <a:latin typeface="Cabin"/>
                <a:ea typeface="Cabin"/>
                <a:cs typeface="Cabin"/>
                <a:sym typeface="Cabin"/>
              </a:rPr>
              <a:t>YOLOv11 có các biến thể (YOLOv11s, YOLOv11m, YOLOv11l, YOLOv11x). Đề    tài chọn YOLOv11s vì:</a:t>
            </a:r>
          </a:p>
          <a:p>
            <a:pPr algn="just">
              <a:lnSpc>
                <a:spcPts val="4537"/>
              </a:lnSpc>
            </a:pPr>
            <a:r>
              <a:rPr lang="en-US" sz="4125" spc="-82">
                <a:solidFill>
                  <a:srgbClr val="1836B2"/>
                </a:solidFill>
                <a:latin typeface="Cabin"/>
                <a:ea typeface="Cabin"/>
                <a:cs typeface="Cabin"/>
                <a:sym typeface="Cabin"/>
              </a:rPr>
              <a:t>             </a:t>
            </a:r>
            <a:r>
              <a:rPr lang="en-US" sz="4125" spc="-82">
                <a:solidFill>
                  <a:srgbClr val="1836B2"/>
                </a:solidFill>
                <a:latin typeface="Cabin"/>
                <a:ea typeface="Cabin"/>
                <a:cs typeface="Cabin"/>
                <a:sym typeface="Cabin"/>
              </a:rPr>
              <a:t>Tốc độ xử lý nhanh (phù hợp với phần cứng phổ thông).</a:t>
            </a:r>
          </a:p>
          <a:p>
            <a:pPr algn="just">
              <a:lnSpc>
                <a:spcPts val="4537"/>
              </a:lnSpc>
            </a:pPr>
            <a:r>
              <a:rPr lang="en-US" sz="4125" spc="-82">
                <a:solidFill>
                  <a:srgbClr val="1836B2"/>
                </a:solidFill>
                <a:latin typeface="Cabin"/>
                <a:ea typeface="Cabin"/>
                <a:cs typeface="Cabin"/>
                <a:sym typeface="Cabin"/>
              </a:rPr>
              <a:t>Đủ khả năng nhận diện các đối tượng kích thước trung bình đến lớn như ghế đá, cột đèn, trong khi vẫn duy trì độ chính xác chấp nhận được.</a:t>
            </a:r>
          </a:p>
          <a:p>
            <a:pPr algn="just">
              <a:lnSpc>
                <a:spcPts val="4537"/>
              </a:lnSpc>
            </a:pPr>
          </a:p>
          <a:p>
            <a:pPr algn="just">
              <a:lnSpc>
                <a:spcPts val="4537"/>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726530" y="-229694"/>
            <a:ext cx="2755230" cy="6531045"/>
            <a:chOff x="0" y="0"/>
            <a:chExt cx="3673639" cy="8708060"/>
          </a:xfrm>
        </p:grpSpPr>
        <p:grpSp>
          <p:nvGrpSpPr>
            <p:cNvPr name="Group 3" id="3"/>
            <p:cNvGrpSpPr/>
            <p:nvPr/>
          </p:nvGrpSpPr>
          <p:grpSpPr>
            <a:xfrm rot="-5400000">
              <a:off x="-65231" y="4969189"/>
              <a:ext cx="3804101" cy="3673639"/>
              <a:chOff x="0" y="0"/>
              <a:chExt cx="5562879" cy="5372100"/>
            </a:xfrm>
          </p:grpSpPr>
          <p:sp>
            <p:nvSpPr>
              <p:cNvPr name="Freeform 4" id="4"/>
              <p:cNvSpPr/>
              <p:nvPr/>
            </p:nvSpPr>
            <p:spPr>
              <a:xfrm flipH="false" flipV="false" rot="0">
                <a:off x="0" y="0"/>
                <a:ext cx="5562879" cy="5372100"/>
              </a:xfrm>
              <a:custGeom>
                <a:avLst/>
                <a:gdLst/>
                <a:ahLst/>
                <a:cxnLst/>
                <a:rect r="r" b="b" t="t" l="l"/>
                <a:pathLst>
                  <a:path h="5372100" w="5562879">
                    <a:moveTo>
                      <a:pt x="4012209" y="0"/>
                    </a:moveTo>
                    <a:lnTo>
                      <a:pt x="1550670" y="0"/>
                    </a:lnTo>
                    <a:lnTo>
                      <a:pt x="0" y="2686050"/>
                    </a:lnTo>
                    <a:lnTo>
                      <a:pt x="1550670" y="5372100"/>
                    </a:lnTo>
                    <a:lnTo>
                      <a:pt x="4012209" y="5372100"/>
                    </a:lnTo>
                    <a:lnTo>
                      <a:pt x="5562879" y="2686050"/>
                    </a:lnTo>
                    <a:lnTo>
                      <a:pt x="4012209" y="0"/>
                    </a:lnTo>
                    <a:close/>
                  </a:path>
                </a:pathLst>
              </a:custGeom>
              <a:solidFill>
                <a:srgbClr val="86C7ED"/>
              </a:solidFill>
            </p:spPr>
          </p:sp>
        </p:grpSp>
        <p:grpSp>
          <p:nvGrpSpPr>
            <p:cNvPr name="Group 5" id="5"/>
            <p:cNvGrpSpPr/>
            <p:nvPr/>
          </p:nvGrpSpPr>
          <p:grpSpPr>
            <a:xfrm rot="-5400000">
              <a:off x="-65231" y="4969189"/>
              <a:ext cx="3804101" cy="3673639"/>
              <a:chOff x="0" y="0"/>
              <a:chExt cx="5562879" cy="5372100"/>
            </a:xfrm>
          </p:grpSpPr>
          <p:sp>
            <p:nvSpPr>
              <p:cNvPr name="Freeform 6" id="6"/>
              <p:cNvSpPr/>
              <p:nvPr/>
            </p:nvSpPr>
            <p:spPr>
              <a:xfrm flipH="false" flipV="false" rot="0">
                <a:off x="0" y="0"/>
                <a:ext cx="5562879" cy="5372100"/>
              </a:xfrm>
              <a:custGeom>
                <a:avLst/>
                <a:gdLst/>
                <a:ahLst/>
                <a:cxnLst/>
                <a:rect r="r" b="b" t="t" l="l"/>
                <a:pathLst>
                  <a:path h="5372100" w="5562879">
                    <a:moveTo>
                      <a:pt x="4012209" y="0"/>
                    </a:moveTo>
                    <a:lnTo>
                      <a:pt x="1550670" y="0"/>
                    </a:lnTo>
                    <a:lnTo>
                      <a:pt x="0" y="2686050"/>
                    </a:lnTo>
                    <a:lnTo>
                      <a:pt x="1550670" y="5372100"/>
                    </a:lnTo>
                    <a:lnTo>
                      <a:pt x="4012209" y="5372100"/>
                    </a:lnTo>
                    <a:lnTo>
                      <a:pt x="5562879" y="2686050"/>
                    </a:lnTo>
                    <a:lnTo>
                      <a:pt x="4012209" y="0"/>
                    </a:lnTo>
                    <a:close/>
                  </a:path>
                </a:pathLst>
              </a:custGeom>
              <a:solidFill>
                <a:srgbClr val="86C7ED"/>
              </a:solidFill>
            </p:spPr>
          </p:sp>
        </p:grpSp>
        <p:grpSp>
          <p:nvGrpSpPr>
            <p:cNvPr name="Group 7" id="7"/>
            <p:cNvGrpSpPr/>
            <p:nvPr/>
          </p:nvGrpSpPr>
          <p:grpSpPr>
            <a:xfrm rot="-5400000">
              <a:off x="-65231" y="2553759"/>
              <a:ext cx="3804101" cy="3673639"/>
              <a:chOff x="0" y="0"/>
              <a:chExt cx="5562879" cy="5372100"/>
            </a:xfrm>
          </p:grpSpPr>
          <p:sp>
            <p:nvSpPr>
              <p:cNvPr name="Freeform 8" id="8"/>
              <p:cNvSpPr/>
              <p:nvPr/>
            </p:nvSpPr>
            <p:spPr>
              <a:xfrm flipH="false" flipV="false" rot="0">
                <a:off x="0" y="0"/>
                <a:ext cx="5562879" cy="5372100"/>
              </a:xfrm>
              <a:custGeom>
                <a:avLst/>
                <a:gdLst/>
                <a:ahLst/>
                <a:cxnLst/>
                <a:rect r="r" b="b" t="t" l="l"/>
                <a:pathLst>
                  <a:path h="5372100" w="5562879">
                    <a:moveTo>
                      <a:pt x="4012209" y="0"/>
                    </a:moveTo>
                    <a:lnTo>
                      <a:pt x="1550670" y="0"/>
                    </a:lnTo>
                    <a:lnTo>
                      <a:pt x="0" y="2686050"/>
                    </a:lnTo>
                    <a:lnTo>
                      <a:pt x="1550670" y="5372100"/>
                    </a:lnTo>
                    <a:lnTo>
                      <a:pt x="4012209" y="5372100"/>
                    </a:lnTo>
                    <a:lnTo>
                      <a:pt x="5562879" y="2686050"/>
                    </a:lnTo>
                    <a:lnTo>
                      <a:pt x="4012209" y="0"/>
                    </a:lnTo>
                    <a:close/>
                  </a:path>
                </a:pathLst>
              </a:custGeom>
              <a:solidFill>
                <a:srgbClr val="A066CB"/>
              </a:solidFill>
            </p:spPr>
          </p:sp>
        </p:grpSp>
        <p:grpSp>
          <p:nvGrpSpPr>
            <p:cNvPr name="Group 9" id="9"/>
            <p:cNvGrpSpPr/>
            <p:nvPr/>
          </p:nvGrpSpPr>
          <p:grpSpPr>
            <a:xfrm rot="-5400000">
              <a:off x="-65231" y="65231"/>
              <a:ext cx="3804101" cy="3673639"/>
              <a:chOff x="0" y="0"/>
              <a:chExt cx="5562879" cy="5372100"/>
            </a:xfrm>
          </p:grpSpPr>
          <p:sp>
            <p:nvSpPr>
              <p:cNvPr name="Freeform 10" id="10"/>
              <p:cNvSpPr/>
              <p:nvPr/>
            </p:nvSpPr>
            <p:spPr>
              <a:xfrm flipH="false" flipV="false" rot="0">
                <a:off x="0" y="0"/>
                <a:ext cx="5562879" cy="5372100"/>
              </a:xfrm>
              <a:custGeom>
                <a:avLst/>
                <a:gdLst/>
                <a:ahLst/>
                <a:cxnLst/>
                <a:rect r="r" b="b" t="t" l="l"/>
                <a:pathLst>
                  <a:path h="5372100" w="5562879">
                    <a:moveTo>
                      <a:pt x="4012209" y="0"/>
                    </a:moveTo>
                    <a:lnTo>
                      <a:pt x="1550670" y="0"/>
                    </a:lnTo>
                    <a:lnTo>
                      <a:pt x="0" y="2686050"/>
                    </a:lnTo>
                    <a:lnTo>
                      <a:pt x="1550670" y="5372100"/>
                    </a:lnTo>
                    <a:lnTo>
                      <a:pt x="4012209" y="5372100"/>
                    </a:lnTo>
                    <a:lnTo>
                      <a:pt x="5562879" y="2686050"/>
                    </a:lnTo>
                    <a:lnTo>
                      <a:pt x="4012209" y="0"/>
                    </a:lnTo>
                    <a:close/>
                  </a:path>
                </a:pathLst>
              </a:custGeom>
              <a:solidFill>
                <a:srgbClr val="1836B2"/>
              </a:solidFill>
            </p:spPr>
          </p:sp>
        </p:grpSp>
      </p:grpSp>
      <p:sp>
        <p:nvSpPr>
          <p:cNvPr name="TextBox 11" id="11"/>
          <p:cNvSpPr txBox="true"/>
          <p:nvPr/>
        </p:nvSpPr>
        <p:spPr>
          <a:xfrm rot="0">
            <a:off x="3024916" y="66675"/>
            <a:ext cx="12238167" cy="1128395"/>
          </a:xfrm>
          <a:prstGeom prst="rect">
            <a:avLst/>
          </a:prstGeom>
        </p:spPr>
        <p:txBody>
          <a:bodyPr anchor="t" rtlCol="false" tIns="0" lIns="0" bIns="0" rIns="0">
            <a:spAutoFit/>
          </a:bodyPr>
          <a:lstStyle/>
          <a:p>
            <a:pPr algn="ctr" marL="0" indent="0" lvl="0">
              <a:lnSpc>
                <a:spcPts val="8635"/>
              </a:lnSpc>
              <a:spcBef>
                <a:spcPct val="0"/>
              </a:spcBef>
            </a:pPr>
            <a:r>
              <a:rPr lang="en-US" b="true" sz="7850">
                <a:solidFill>
                  <a:srgbClr val="1836B2"/>
                </a:solidFill>
                <a:latin typeface="Cabin Semi-Bold"/>
                <a:ea typeface="Cabin Semi-Bold"/>
                <a:cs typeface="Cabin Semi-Bold"/>
                <a:sym typeface="Cabin Semi-Bold"/>
              </a:rPr>
              <a:t>Chương IV : Kết quả </a:t>
            </a:r>
          </a:p>
        </p:txBody>
      </p:sp>
      <p:sp>
        <p:nvSpPr>
          <p:cNvPr name="TextBox 12" id="12"/>
          <p:cNvSpPr txBox="true"/>
          <p:nvPr/>
        </p:nvSpPr>
        <p:spPr>
          <a:xfrm rot="0">
            <a:off x="1555398" y="2327016"/>
            <a:ext cx="15177203" cy="4484068"/>
          </a:xfrm>
          <a:prstGeom prst="rect">
            <a:avLst/>
          </a:prstGeom>
        </p:spPr>
        <p:txBody>
          <a:bodyPr anchor="t" rtlCol="false" tIns="0" lIns="0" bIns="0" rIns="0">
            <a:spAutoFit/>
          </a:bodyPr>
          <a:lstStyle/>
          <a:p>
            <a:pPr algn="just">
              <a:lnSpc>
                <a:spcPts val="5073"/>
              </a:lnSpc>
            </a:pPr>
            <a:r>
              <a:rPr lang="en-US" sz="4612" spc="-92">
                <a:solidFill>
                  <a:srgbClr val="1836B2"/>
                </a:solidFill>
                <a:latin typeface="Cabin"/>
                <a:ea typeface="Cabin"/>
                <a:cs typeface="Cabin"/>
                <a:sym typeface="Cabin"/>
              </a:rPr>
              <a:t>Ghế đá (mAP: (0.83): Hình</a:t>
            </a:r>
            <a:r>
              <a:rPr lang="en-US" sz="4612" spc="-92">
                <a:solidFill>
                  <a:srgbClr val="1836B2"/>
                </a:solidFill>
                <a:latin typeface="Cabin"/>
                <a:ea typeface="Cabin"/>
                <a:cs typeface="Cabin"/>
                <a:sym typeface="Cabin"/>
              </a:rPr>
              <a:t> dạ</a:t>
            </a:r>
            <a:r>
              <a:rPr lang="en-US" sz="4612" spc="-92">
                <a:solidFill>
                  <a:srgbClr val="1836B2"/>
                </a:solidFill>
                <a:latin typeface="Cabin"/>
                <a:ea typeface="Cabin"/>
                <a:cs typeface="Cabin"/>
                <a:sym typeface="Cabin"/>
              </a:rPr>
              <a:t>ng đặc trưng, ít che</a:t>
            </a:r>
            <a:r>
              <a:rPr lang="en-US" sz="4612" spc="-92">
                <a:solidFill>
                  <a:srgbClr val="1836B2"/>
                </a:solidFill>
                <a:latin typeface="Cabin"/>
                <a:ea typeface="Cabin"/>
                <a:cs typeface="Cabin"/>
                <a:sym typeface="Cabin"/>
              </a:rPr>
              <a:t> kh</a:t>
            </a:r>
            <a:r>
              <a:rPr lang="en-US" sz="4612" spc="-92">
                <a:solidFill>
                  <a:srgbClr val="1836B2"/>
                </a:solidFill>
                <a:latin typeface="Cabin"/>
                <a:ea typeface="Cabin"/>
                <a:cs typeface="Cabin"/>
                <a:sym typeface="Cabin"/>
              </a:rPr>
              <a:t>uất.</a:t>
            </a:r>
          </a:p>
          <a:p>
            <a:pPr algn="just">
              <a:lnSpc>
                <a:spcPts val="5073"/>
              </a:lnSpc>
            </a:pPr>
            <a:r>
              <a:rPr lang="en-US" sz="4612" spc="-92">
                <a:solidFill>
                  <a:srgbClr val="1836B2"/>
                </a:solidFill>
                <a:latin typeface="Cabin"/>
                <a:ea typeface="Cabin"/>
                <a:cs typeface="Cabin"/>
                <a:sym typeface="Cabin"/>
              </a:rPr>
              <a:t>Lá cờ (mAP: 0.80): Màu sắc nổi bật, nhưng khó khi không căng.</a:t>
            </a:r>
          </a:p>
          <a:p>
            <a:pPr algn="just">
              <a:lnSpc>
                <a:spcPts val="5073"/>
              </a:lnSpc>
            </a:pPr>
            <a:r>
              <a:rPr lang="en-US" sz="4612" spc="-92">
                <a:solidFill>
                  <a:srgbClr val="1836B2"/>
                </a:solidFill>
                <a:latin typeface="Cabin"/>
                <a:ea typeface="Cabin"/>
                <a:cs typeface="Cabin"/>
                <a:sym typeface="Cabin"/>
              </a:rPr>
              <a:t>Thùng rác (mAP: (0.77): Hiệu suất trung bình, giảm khi bị che.</a:t>
            </a:r>
          </a:p>
          <a:p>
            <a:pPr algn="just">
              <a:lnSpc>
                <a:spcPts val="5073"/>
              </a:lnSpc>
            </a:pPr>
            <a:r>
              <a:rPr lang="en-US" sz="4612" spc="-92">
                <a:solidFill>
                  <a:srgbClr val="1836B2"/>
                </a:solidFill>
                <a:latin typeface="Cabin"/>
                <a:ea typeface="Cabin"/>
                <a:cs typeface="Cabin"/>
                <a:sym typeface="Cabin"/>
              </a:rPr>
              <a:t>Cột</a:t>
            </a:r>
            <a:r>
              <a:rPr lang="en-US" sz="4612" spc="-92">
                <a:solidFill>
                  <a:srgbClr val="1836B2"/>
                </a:solidFill>
                <a:latin typeface="Cabin"/>
                <a:ea typeface="Cabin"/>
                <a:cs typeface="Cabin"/>
                <a:sym typeface="Cabin"/>
              </a:rPr>
              <a:t> đèn (mAP: 0.78): Dễ nhận diện, nhưng khó với cột nhỏ.</a:t>
            </a:r>
          </a:p>
          <a:p>
            <a:pPr algn="just">
              <a:lnSpc>
                <a:spcPts val="5073"/>
              </a:lnSpc>
            </a:pPr>
            <a:r>
              <a:rPr lang="en-US" sz="4612" spc="-92">
                <a:solidFill>
                  <a:srgbClr val="1836B2"/>
                </a:solidFill>
                <a:latin typeface="Cabin"/>
                <a:ea typeface="Cabin"/>
                <a:cs typeface="Cabin"/>
                <a:sym typeface="Cabin"/>
              </a:rPr>
              <a:t>Cây </a:t>
            </a:r>
            <a:r>
              <a:rPr lang="en-US" sz="4612" spc="-92">
                <a:solidFill>
                  <a:srgbClr val="1836B2"/>
                </a:solidFill>
                <a:latin typeface="Cabin"/>
                <a:ea typeface="Cabin"/>
                <a:cs typeface="Cabin"/>
                <a:sym typeface="Cabin"/>
              </a:rPr>
              <a:t>cảnh (mAP: (0.72): Biến thiên lớn, dễ nhầm với cây tự nhiên.</a:t>
            </a:r>
          </a:p>
          <a:p>
            <a:pPr algn="just">
              <a:lnSpc>
                <a:spcPts val="5073"/>
              </a:lnSpc>
            </a:pPr>
          </a:p>
          <a:p>
            <a:pPr algn="just">
              <a:lnSpc>
                <a:spcPts val="5073"/>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726530" y="-229694"/>
            <a:ext cx="2755230" cy="6531045"/>
            <a:chOff x="0" y="0"/>
            <a:chExt cx="3673639" cy="8708060"/>
          </a:xfrm>
        </p:grpSpPr>
        <p:grpSp>
          <p:nvGrpSpPr>
            <p:cNvPr name="Group 3" id="3"/>
            <p:cNvGrpSpPr/>
            <p:nvPr/>
          </p:nvGrpSpPr>
          <p:grpSpPr>
            <a:xfrm rot="-5400000">
              <a:off x="-65231" y="4969189"/>
              <a:ext cx="3804101" cy="3673639"/>
              <a:chOff x="0" y="0"/>
              <a:chExt cx="5562879" cy="5372100"/>
            </a:xfrm>
          </p:grpSpPr>
          <p:sp>
            <p:nvSpPr>
              <p:cNvPr name="Freeform 4" id="4"/>
              <p:cNvSpPr/>
              <p:nvPr/>
            </p:nvSpPr>
            <p:spPr>
              <a:xfrm flipH="false" flipV="false" rot="0">
                <a:off x="0" y="0"/>
                <a:ext cx="5562879" cy="5372100"/>
              </a:xfrm>
              <a:custGeom>
                <a:avLst/>
                <a:gdLst/>
                <a:ahLst/>
                <a:cxnLst/>
                <a:rect r="r" b="b" t="t" l="l"/>
                <a:pathLst>
                  <a:path h="5372100" w="5562879">
                    <a:moveTo>
                      <a:pt x="4012209" y="0"/>
                    </a:moveTo>
                    <a:lnTo>
                      <a:pt x="1550670" y="0"/>
                    </a:lnTo>
                    <a:lnTo>
                      <a:pt x="0" y="2686050"/>
                    </a:lnTo>
                    <a:lnTo>
                      <a:pt x="1550670" y="5372100"/>
                    </a:lnTo>
                    <a:lnTo>
                      <a:pt x="4012209" y="5372100"/>
                    </a:lnTo>
                    <a:lnTo>
                      <a:pt x="5562879" y="2686050"/>
                    </a:lnTo>
                    <a:lnTo>
                      <a:pt x="4012209" y="0"/>
                    </a:lnTo>
                    <a:close/>
                  </a:path>
                </a:pathLst>
              </a:custGeom>
              <a:solidFill>
                <a:srgbClr val="86C7ED"/>
              </a:solidFill>
            </p:spPr>
          </p:sp>
        </p:grpSp>
        <p:grpSp>
          <p:nvGrpSpPr>
            <p:cNvPr name="Group 5" id="5"/>
            <p:cNvGrpSpPr/>
            <p:nvPr/>
          </p:nvGrpSpPr>
          <p:grpSpPr>
            <a:xfrm rot="-5400000">
              <a:off x="-65231" y="4969189"/>
              <a:ext cx="3804101" cy="3673639"/>
              <a:chOff x="0" y="0"/>
              <a:chExt cx="5562879" cy="5372100"/>
            </a:xfrm>
          </p:grpSpPr>
          <p:sp>
            <p:nvSpPr>
              <p:cNvPr name="Freeform 6" id="6"/>
              <p:cNvSpPr/>
              <p:nvPr/>
            </p:nvSpPr>
            <p:spPr>
              <a:xfrm flipH="false" flipV="false" rot="0">
                <a:off x="0" y="0"/>
                <a:ext cx="5562879" cy="5372100"/>
              </a:xfrm>
              <a:custGeom>
                <a:avLst/>
                <a:gdLst/>
                <a:ahLst/>
                <a:cxnLst/>
                <a:rect r="r" b="b" t="t" l="l"/>
                <a:pathLst>
                  <a:path h="5372100" w="5562879">
                    <a:moveTo>
                      <a:pt x="4012209" y="0"/>
                    </a:moveTo>
                    <a:lnTo>
                      <a:pt x="1550670" y="0"/>
                    </a:lnTo>
                    <a:lnTo>
                      <a:pt x="0" y="2686050"/>
                    </a:lnTo>
                    <a:lnTo>
                      <a:pt x="1550670" y="5372100"/>
                    </a:lnTo>
                    <a:lnTo>
                      <a:pt x="4012209" y="5372100"/>
                    </a:lnTo>
                    <a:lnTo>
                      <a:pt x="5562879" y="2686050"/>
                    </a:lnTo>
                    <a:lnTo>
                      <a:pt x="4012209" y="0"/>
                    </a:lnTo>
                    <a:close/>
                  </a:path>
                </a:pathLst>
              </a:custGeom>
              <a:solidFill>
                <a:srgbClr val="86C7ED"/>
              </a:solidFill>
            </p:spPr>
          </p:sp>
        </p:grpSp>
        <p:grpSp>
          <p:nvGrpSpPr>
            <p:cNvPr name="Group 7" id="7"/>
            <p:cNvGrpSpPr/>
            <p:nvPr/>
          </p:nvGrpSpPr>
          <p:grpSpPr>
            <a:xfrm rot="-5400000">
              <a:off x="-65231" y="2553759"/>
              <a:ext cx="3804101" cy="3673639"/>
              <a:chOff x="0" y="0"/>
              <a:chExt cx="5562879" cy="5372100"/>
            </a:xfrm>
          </p:grpSpPr>
          <p:sp>
            <p:nvSpPr>
              <p:cNvPr name="Freeform 8" id="8"/>
              <p:cNvSpPr/>
              <p:nvPr/>
            </p:nvSpPr>
            <p:spPr>
              <a:xfrm flipH="false" flipV="false" rot="0">
                <a:off x="0" y="0"/>
                <a:ext cx="5562879" cy="5372100"/>
              </a:xfrm>
              <a:custGeom>
                <a:avLst/>
                <a:gdLst/>
                <a:ahLst/>
                <a:cxnLst/>
                <a:rect r="r" b="b" t="t" l="l"/>
                <a:pathLst>
                  <a:path h="5372100" w="5562879">
                    <a:moveTo>
                      <a:pt x="4012209" y="0"/>
                    </a:moveTo>
                    <a:lnTo>
                      <a:pt x="1550670" y="0"/>
                    </a:lnTo>
                    <a:lnTo>
                      <a:pt x="0" y="2686050"/>
                    </a:lnTo>
                    <a:lnTo>
                      <a:pt x="1550670" y="5372100"/>
                    </a:lnTo>
                    <a:lnTo>
                      <a:pt x="4012209" y="5372100"/>
                    </a:lnTo>
                    <a:lnTo>
                      <a:pt x="5562879" y="2686050"/>
                    </a:lnTo>
                    <a:lnTo>
                      <a:pt x="4012209" y="0"/>
                    </a:lnTo>
                    <a:close/>
                  </a:path>
                </a:pathLst>
              </a:custGeom>
              <a:solidFill>
                <a:srgbClr val="A066CB"/>
              </a:solidFill>
            </p:spPr>
          </p:sp>
        </p:grpSp>
        <p:grpSp>
          <p:nvGrpSpPr>
            <p:cNvPr name="Group 9" id="9"/>
            <p:cNvGrpSpPr/>
            <p:nvPr/>
          </p:nvGrpSpPr>
          <p:grpSpPr>
            <a:xfrm rot="-5400000">
              <a:off x="-65231" y="65231"/>
              <a:ext cx="3804101" cy="3673639"/>
              <a:chOff x="0" y="0"/>
              <a:chExt cx="5562879" cy="5372100"/>
            </a:xfrm>
          </p:grpSpPr>
          <p:sp>
            <p:nvSpPr>
              <p:cNvPr name="Freeform 10" id="10"/>
              <p:cNvSpPr/>
              <p:nvPr/>
            </p:nvSpPr>
            <p:spPr>
              <a:xfrm flipH="false" flipV="false" rot="0">
                <a:off x="0" y="0"/>
                <a:ext cx="5562879" cy="5372100"/>
              </a:xfrm>
              <a:custGeom>
                <a:avLst/>
                <a:gdLst/>
                <a:ahLst/>
                <a:cxnLst/>
                <a:rect r="r" b="b" t="t" l="l"/>
                <a:pathLst>
                  <a:path h="5372100" w="5562879">
                    <a:moveTo>
                      <a:pt x="4012209" y="0"/>
                    </a:moveTo>
                    <a:lnTo>
                      <a:pt x="1550670" y="0"/>
                    </a:lnTo>
                    <a:lnTo>
                      <a:pt x="0" y="2686050"/>
                    </a:lnTo>
                    <a:lnTo>
                      <a:pt x="1550670" y="5372100"/>
                    </a:lnTo>
                    <a:lnTo>
                      <a:pt x="4012209" y="5372100"/>
                    </a:lnTo>
                    <a:lnTo>
                      <a:pt x="5562879" y="2686050"/>
                    </a:lnTo>
                    <a:lnTo>
                      <a:pt x="4012209" y="0"/>
                    </a:lnTo>
                    <a:close/>
                  </a:path>
                </a:pathLst>
              </a:custGeom>
              <a:solidFill>
                <a:srgbClr val="1836B2"/>
              </a:solidFill>
            </p:spPr>
          </p:sp>
        </p:grpSp>
      </p:grpSp>
      <p:sp>
        <p:nvSpPr>
          <p:cNvPr name="TextBox 11" id="11"/>
          <p:cNvSpPr txBox="true"/>
          <p:nvPr/>
        </p:nvSpPr>
        <p:spPr>
          <a:xfrm rot="0">
            <a:off x="3397857" y="-49848"/>
            <a:ext cx="12238167" cy="2223770"/>
          </a:xfrm>
          <a:prstGeom prst="rect">
            <a:avLst/>
          </a:prstGeom>
        </p:spPr>
        <p:txBody>
          <a:bodyPr anchor="t" rtlCol="false" tIns="0" lIns="0" bIns="0" rIns="0">
            <a:spAutoFit/>
          </a:bodyPr>
          <a:lstStyle/>
          <a:p>
            <a:pPr algn="ctr" marL="0" indent="0" lvl="0">
              <a:lnSpc>
                <a:spcPts val="8635"/>
              </a:lnSpc>
              <a:spcBef>
                <a:spcPct val="0"/>
              </a:spcBef>
            </a:pPr>
            <a:r>
              <a:rPr lang="en-US" b="true" sz="7850">
                <a:solidFill>
                  <a:srgbClr val="1836B2"/>
                </a:solidFill>
                <a:latin typeface="Cabin Semi-Bold"/>
                <a:ea typeface="Cabin Semi-Bold"/>
                <a:cs typeface="Cabin Semi-Bold"/>
                <a:sym typeface="Cabin Semi-Bold"/>
              </a:rPr>
              <a:t>Chương V : Kết luận và hướng phát triển  </a:t>
            </a:r>
          </a:p>
        </p:txBody>
      </p:sp>
      <p:sp>
        <p:nvSpPr>
          <p:cNvPr name="TextBox 12" id="12"/>
          <p:cNvSpPr txBox="true"/>
          <p:nvPr/>
        </p:nvSpPr>
        <p:spPr>
          <a:xfrm rot="0">
            <a:off x="1421482" y="2131045"/>
            <a:ext cx="16190917" cy="9158290"/>
          </a:xfrm>
          <a:prstGeom prst="rect">
            <a:avLst/>
          </a:prstGeom>
        </p:spPr>
        <p:txBody>
          <a:bodyPr anchor="t" rtlCol="false" tIns="0" lIns="0" bIns="0" rIns="0">
            <a:spAutoFit/>
          </a:bodyPr>
          <a:lstStyle/>
          <a:p>
            <a:pPr algn="just">
              <a:lnSpc>
                <a:spcPts val="4537"/>
              </a:lnSpc>
            </a:pPr>
            <a:r>
              <a:rPr lang="en-US" sz="4125" spc="-82">
                <a:solidFill>
                  <a:srgbClr val="1836B2"/>
                </a:solidFill>
                <a:latin typeface="Cabin"/>
                <a:ea typeface="Cabin"/>
                <a:cs typeface="Cabin"/>
                <a:sym typeface="Cabin"/>
              </a:rPr>
              <a:t>Đề tài đã thành công trong việc xây dựng một hệ thống nhận</a:t>
            </a:r>
            <a:r>
              <a:rPr lang="en-US" sz="4125" spc="-82">
                <a:solidFill>
                  <a:srgbClr val="1836B2"/>
                </a:solidFill>
                <a:latin typeface="Cabin"/>
                <a:ea typeface="Cabin"/>
                <a:cs typeface="Cabin"/>
                <a:sym typeface="Cabin"/>
              </a:rPr>
              <a:t> diện tự độ</a:t>
            </a:r>
            <a:r>
              <a:rPr lang="en-US" sz="4125" spc="-82">
                <a:solidFill>
                  <a:srgbClr val="1836B2"/>
                </a:solidFill>
                <a:latin typeface="Cabin"/>
                <a:ea typeface="Cabin"/>
                <a:cs typeface="Cabin"/>
                <a:sym typeface="Cabin"/>
              </a:rPr>
              <a:t>ng các đối tượng: ghế đá, lá cờ,</a:t>
            </a:r>
            <a:r>
              <a:rPr lang="en-US" sz="4125" spc="-82">
                <a:solidFill>
                  <a:srgbClr val="1836B2"/>
                </a:solidFill>
                <a:latin typeface="Cabin"/>
                <a:ea typeface="Cabin"/>
                <a:cs typeface="Cabin"/>
                <a:sym typeface="Cabin"/>
              </a:rPr>
              <a:t> </a:t>
            </a:r>
            <a:r>
              <a:rPr lang="en-US" sz="4125" spc="-82">
                <a:solidFill>
                  <a:srgbClr val="1836B2"/>
                </a:solidFill>
                <a:latin typeface="Cabin"/>
                <a:ea typeface="Cabin"/>
                <a:cs typeface="Cabin"/>
                <a:sym typeface="Cabin"/>
              </a:rPr>
              <a:t>thùng rác, cột đèn và cây cảnh bằng cách sử dụng mô hình YOLOv11s trên nền tảng Google Colab. Các kết quả chính bao gồm:</a:t>
            </a:r>
          </a:p>
          <a:p>
            <a:pPr algn="just">
              <a:lnSpc>
                <a:spcPts val="4537"/>
              </a:lnSpc>
            </a:pPr>
            <a:r>
              <a:rPr lang="en-US" sz="4125" spc="-82">
                <a:solidFill>
                  <a:srgbClr val="1836B2"/>
                </a:solidFill>
                <a:latin typeface="Cabin"/>
                <a:ea typeface="Cabin"/>
                <a:cs typeface="Cabin"/>
                <a:sym typeface="Cabin"/>
              </a:rPr>
              <a:t>Độ c</a:t>
            </a:r>
            <a:r>
              <a:rPr lang="en-US" sz="4125" spc="-82">
                <a:solidFill>
                  <a:srgbClr val="1836B2"/>
                </a:solidFill>
                <a:latin typeface="Cabin"/>
                <a:ea typeface="Cabin"/>
                <a:cs typeface="Cabin"/>
                <a:sym typeface="Cabin"/>
              </a:rPr>
              <a:t>hính xác: Hệ thống đạt mAP@0.5 trung bình là 0.76 (76%) trên tập validation 25 ảnh, với các giá trị cụ thể: ghế đá (0.83), lá cờ (0.80), thùng rác (0.77), c</a:t>
            </a:r>
            <a:r>
              <a:rPr lang="en-US" sz="4125" spc="-82">
                <a:solidFill>
                  <a:srgbClr val="1836B2"/>
                </a:solidFill>
                <a:latin typeface="Cabin"/>
                <a:ea typeface="Cabin"/>
                <a:cs typeface="Cabin"/>
                <a:sym typeface="Cabin"/>
              </a:rPr>
              <a:t>ột</a:t>
            </a:r>
            <a:r>
              <a:rPr lang="en-US" sz="4125" spc="-82">
                <a:solidFill>
                  <a:srgbClr val="1836B2"/>
                </a:solidFill>
                <a:latin typeface="Cabin"/>
                <a:ea typeface="Cabin"/>
                <a:cs typeface="Cabin"/>
                <a:sym typeface="Cabin"/>
              </a:rPr>
              <a:t> đèn (0.78), và cây cảnh (0.72). Mặc dù không đạt mục tiêu tối thiểu 80% như đề ra ban đầu, kết quả này vẫn cho thấy khả năng nhận diện cơ bản của mô hình với tập dữ liệu nhỏ (250 ảnh).</a:t>
            </a:r>
          </a:p>
          <a:p>
            <a:pPr algn="just">
              <a:lnSpc>
                <a:spcPts val="4537"/>
              </a:lnSpc>
            </a:pPr>
            <a:r>
              <a:rPr lang="en-US" sz="4125" spc="-82">
                <a:solidFill>
                  <a:srgbClr val="1836B2"/>
                </a:solidFill>
                <a:latin typeface="Cabin"/>
                <a:ea typeface="Cabin"/>
                <a:cs typeface="Cabin"/>
                <a:sym typeface="Cabin"/>
              </a:rPr>
              <a:t>Tốc độ xử lý: Thời gian trung bình 0.022 giây/hình </a:t>
            </a:r>
            <a:r>
              <a:rPr lang="en-US" sz="4125" spc="-82">
                <a:solidFill>
                  <a:srgbClr val="1836B2"/>
                </a:solidFill>
                <a:latin typeface="Cabin"/>
                <a:ea typeface="Cabin"/>
                <a:cs typeface="Cabin"/>
                <a:sym typeface="Cabin"/>
              </a:rPr>
              <a:t>ảnh (khoảng 45 FPS) trên GPU Tesla T4 của Colab, vượt xa yêu cầu tối đa 0.05 giây/hình ảnh, đảm bảo khả năng ứng dụng thời gian thực.</a:t>
            </a:r>
          </a:p>
          <a:p>
            <a:pPr algn="just">
              <a:lnSpc>
                <a:spcPts val="4537"/>
              </a:lnSpc>
            </a:pPr>
            <a:r>
              <a:rPr lang="en-US" sz="4125" spc="-82">
                <a:solidFill>
                  <a:srgbClr val="1836B2"/>
                </a:solidFill>
                <a:latin typeface="Cabin"/>
                <a:ea typeface="Cabin"/>
                <a:cs typeface="Cabin"/>
                <a:sym typeface="Cabin"/>
              </a:rPr>
              <a:t>Triển khai thực tế: Hệ thống đã được kiểm tra thành công trên tập validation, với các hộp giới hạn (bounding boxes) và nhãn được vẽ chính xác trên ảnh, minh chứng qua script demo hiển thị kết quả trong Colab.</a:t>
            </a:r>
          </a:p>
          <a:p>
            <a:pPr algn="just">
              <a:lnSpc>
                <a:spcPts val="4537"/>
              </a:lnSpc>
            </a:pPr>
          </a:p>
          <a:p>
            <a:pPr algn="just">
              <a:lnSpc>
                <a:spcPts val="4537"/>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DAGkP37gBK0</dc:identifier>
  <dcterms:modified xsi:type="dcterms:W3CDTF">2011-08-01T06:04:30Z</dcterms:modified>
  <cp:revision>1</cp:revision>
  <dc:title>NHẬN DIỆN HÌNH ẢNH</dc:title>
</cp:coreProperties>
</file>

<file path=docProps/thumbnail.jpeg>
</file>